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 id="2147483659" r:id="rId3"/>
  </p:sldMasterIdLst>
  <p:notesMasterIdLst>
    <p:notesMasterId r:id="rId5"/>
  </p:notesMasterIdLst>
  <p:sldIdLst>
    <p:sldId id="256" r:id="rId4"/>
    <p:sldId id="257" r:id="rId6"/>
    <p:sldId id="258" r:id="rId7"/>
    <p:sldId id="259" r:id="rId8"/>
    <p:sldId id="260" r:id="rId9"/>
    <p:sldId id="261" r:id="rId10"/>
    <p:sldId id="262" r:id="rId11"/>
    <p:sldId id="263" r:id="rId12"/>
    <p:sldId id="264" r:id="rId13"/>
    <p:sldId id="265" r:id="rId14"/>
    <p:sldId id="307" r:id="rId15"/>
    <p:sldId id="305" r:id="rId16"/>
    <p:sldId id="303" r:id="rId17"/>
    <p:sldId id="266" r:id="rId18"/>
    <p:sldId id="267" r:id="rId19"/>
    <p:sldId id="268" r:id="rId20"/>
    <p:sldId id="308" r:id="rId21"/>
    <p:sldId id="309" r:id="rId22"/>
    <p:sldId id="270" r:id="rId23"/>
    <p:sldId id="269" r:id="rId24"/>
    <p:sldId id="311" r:id="rId25"/>
    <p:sldId id="271" r:id="rId26"/>
    <p:sldId id="272" r:id="rId27"/>
    <p:sldId id="273" r:id="rId28"/>
    <p:sldId id="274" r:id="rId29"/>
    <p:sldId id="310" r:id="rId30"/>
    <p:sldId id="275" r:id="rId31"/>
    <p:sldId id="276"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8" r:id="rId52"/>
    <p:sldId id="299" r:id="rId53"/>
    <p:sldId id="300" r:id="rId54"/>
    <p:sldId id="301" r:id="rId55"/>
    <p:sldId id="302" r:id="rId56"/>
    <p:sldId id="304" r:id="rId57"/>
    <p:sldId id="297" r:id="rId5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29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1" Type="http://schemas.openxmlformats.org/officeDocument/2006/relationships/tableStyles" Target="tableStyles.xml"/><Relationship Id="rId60" Type="http://schemas.openxmlformats.org/officeDocument/2006/relationships/viewProps" Target="viewProps.xml"/><Relationship Id="rId6" Type="http://schemas.openxmlformats.org/officeDocument/2006/relationships/slide" Target="slides/slide2.xml"/><Relationship Id="rId59" Type="http://schemas.openxmlformats.org/officeDocument/2006/relationships/presProps" Target="presProps.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notesMaster" Target="notesMasters/notesMaster1.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ru-RU"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53"/>
        <p:cNvGrpSpPr/>
        <p:nvPr/>
      </p:nvGrpSpPr>
      <p:grpSpPr>
        <a:xfrm>
          <a:off x="0" y="0"/>
          <a:ext cx="0" cy="0"/>
          <a:chOff x="0" y="0"/>
          <a:chExt cx="0" cy="0"/>
        </a:xfrm>
      </p:grpSpPr>
      <p:sp>
        <p:nvSpPr>
          <p:cNvPr id="154" name="Google Shape;154;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Calibri" panose="020F0502020204030204"/>
              <a:buNone/>
            </a:pPr>
          </a:p>
        </p:txBody>
      </p:sp>
      <p:sp>
        <p:nvSpPr>
          <p:cNvPr id="155" name="Google Shape;15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00"/>
        <p:cNvGrpSpPr/>
        <p:nvPr/>
      </p:nvGrpSpPr>
      <p:grpSpPr>
        <a:xfrm>
          <a:off x="0" y="0"/>
          <a:ext cx="0" cy="0"/>
          <a:chOff x="0" y="0"/>
          <a:chExt cx="0" cy="0"/>
        </a:xfrm>
      </p:grpSpPr>
      <p:sp>
        <p:nvSpPr>
          <p:cNvPr id="201" name="Google Shape;201;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02" name="Google Shape;202;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05"/>
        <p:cNvGrpSpPr/>
        <p:nvPr/>
      </p:nvGrpSpPr>
      <p:grpSpPr>
        <a:xfrm>
          <a:off x="0" y="0"/>
          <a:ext cx="0" cy="0"/>
          <a:chOff x="0" y="0"/>
          <a:chExt cx="0" cy="0"/>
        </a:xfrm>
      </p:grpSpPr>
      <p:sp>
        <p:nvSpPr>
          <p:cNvPr id="206" name="Google Shape;206;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07" name="Google Shape;207;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10"/>
        <p:cNvGrpSpPr/>
        <p:nvPr/>
      </p:nvGrpSpPr>
      <p:grpSpPr>
        <a:xfrm>
          <a:off x="0" y="0"/>
          <a:ext cx="0" cy="0"/>
          <a:chOff x="0" y="0"/>
          <a:chExt cx="0" cy="0"/>
        </a:xfrm>
      </p:grpSpPr>
      <p:sp>
        <p:nvSpPr>
          <p:cNvPr id="211" name="Google Shape;211;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12" name="Google Shape;21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15"/>
        <p:cNvGrpSpPr/>
        <p:nvPr/>
      </p:nvGrpSpPr>
      <p:grpSpPr>
        <a:xfrm>
          <a:off x="0" y="0"/>
          <a:ext cx="0" cy="0"/>
          <a:chOff x="0" y="0"/>
          <a:chExt cx="0" cy="0"/>
        </a:xfrm>
      </p:grpSpPr>
      <p:sp>
        <p:nvSpPr>
          <p:cNvPr id="216" name="Google Shape;21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17" name="Google Shape;21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25"/>
        <p:cNvGrpSpPr/>
        <p:nvPr/>
      </p:nvGrpSpPr>
      <p:grpSpPr>
        <a:xfrm>
          <a:off x="0" y="0"/>
          <a:ext cx="0" cy="0"/>
          <a:chOff x="0" y="0"/>
          <a:chExt cx="0" cy="0"/>
        </a:xfrm>
      </p:grpSpPr>
      <p:sp>
        <p:nvSpPr>
          <p:cNvPr id="226" name="Google Shape;226;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27" name="Google Shape;227;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20"/>
        <p:cNvGrpSpPr/>
        <p:nvPr/>
      </p:nvGrpSpPr>
      <p:grpSpPr>
        <a:xfrm>
          <a:off x="0" y="0"/>
          <a:ext cx="0" cy="0"/>
          <a:chOff x="0" y="0"/>
          <a:chExt cx="0" cy="0"/>
        </a:xfrm>
      </p:grpSpPr>
      <p:sp>
        <p:nvSpPr>
          <p:cNvPr id="221" name="Google Shape;22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22" name="Google Shape;22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30"/>
        <p:cNvGrpSpPr/>
        <p:nvPr/>
      </p:nvGrpSpPr>
      <p:grpSpPr>
        <a:xfrm>
          <a:off x="0" y="0"/>
          <a:ext cx="0" cy="0"/>
          <a:chOff x="0" y="0"/>
          <a:chExt cx="0" cy="0"/>
        </a:xfrm>
      </p:grpSpPr>
      <p:sp>
        <p:nvSpPr>
          <p:cNvPr id="231" name="Google Shape;231;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32" name="Google Shape;232;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35"/>
        <p:cNvGrpSpPr/>
        <p:nvPr/>
      </p:nvGrpSpPr>
      <p:grpSpPr>
        <a:xfrm>
          <a:off x="0" y="0"/>
          <a:ext cx="0" cy="0"/>
          <a:chOff x="0" y="0"/>
          <a:chExt cx="0" cy="0"/>
        </a:xfrm>
      </p:grpSpPr>
      <p:sp>
        <p:nvSpPr>
          <p:cNvPr id="236" name="Google Shape;236;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37" name="Google Shape;237;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40"/>
        <p:cNvGrpSpPr/>
        <p:nvPr/>
      </p:nvGrpSpPr>
      <p:grpSpPr>
        <a:xfrm>
          <a:off x="0" y="0"/>
          <a:ext cx="0" cy="0"/>
          <a:chOff x="0" y="0"/>
          <a:chExt cx="0" cy="0"/>
        </a:xfrm>
      </p:grpSpPr>
      <p:sp>
        <p:nvSpPr>
          <p:cNvPr id="241" name="Google Shape;241;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42" name="Google Shape;242;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45"/>
        <p:cNvGrpSpPr/>
        <p:nvPr/>
      </p:nvGrpSpPr>
      <p:grpSpPr>
        <a:xfrm>
          <a:off x="0" y="0"/>
          <a:ext cx="0" cy="0"/>
          <a:chOff x="0" y="0"/>
          <a:chExt cx="0" cy="0"/>
        </a:xfrm>
      </p:grpSpPr>
      <p:sp>
        <p:nvSpPr>
          <p:cNvPr id="246" name="Google Shape;246;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47" name="Google Shape;247;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59"/>
        <p:cNvGrpSpPr/>
        <p:nvPr/>
      </p:nvGrpSpPr>
      <p:grpSpPr>
        <a:xfrm>
          <a:off x="0" y="0"/>
          <a:ext cx="0" cy="0"/>
          <a:chOff x="0" y="0"/>
          <a:chExt cx="0" cy="0"/>
        </a:xfrm>
      </p:grpSpPr>
      <p:sp>
        <p:nvSpPr>
          <p:cNvPr id="160" name="Google Shape;16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61" name="Google Shape;16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51"/>
        <p:cNvGrpSpPr/>
        <p:nvPr/>
      </p:nvGrpSpPr>
      <p:grpSpPr>
        <a:xfrm>
          <a:off x="0" y="0"/>
          <a:ext cx="0" cy="0"/>
          <a:chOff x="0" y="0"/>
          <a:chExt cx="0" cy="0"/>
        </a:xfrm>
      </p:grpSpPr>
      <p:sp>
        <p:nvSpPr>
          <p:cNvPr id="252" name="Google Shape;252;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53" name="Google Shape;253;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57"/>
        <p:cNvGrpSpPr/>
        <p:nvPr/>
      </p:nvGrpSpPr>
      <p:grpSpPr>
        <a:xfrm>
          <a:off x="0" y="0"/>
          <a:ext cx="0" cy="0"/>
          <a:chOff x="0" y="0"/>
          <a:chExt cx="0" cy="0"/>
        </a:xfrm>
      </p:grpSpPr>
      <p:sp>
        <p:nvSpPr>
          <p:cNvPr id="258" name="Google Shape;258;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59" name="Google Shape;259;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68"/>
        <p:cNvGrpSpPr/>
        <p:nvPr/>
      </p:nvGrpSpPr>
      <p:grpSpPr>
        <a:xfrm>
          <a:off x="0" y="0"/>
          <a:ext cx="0" cy="0"/>
          <a:chOff x="0" y="0"/>
          <a:chExt cx="0" cy="0"/>
        </a:xfrm>
      </p:grpSpPr>
      <p:sp>
        <p:nvSpPr>
          <p:cNvPr id="269" name="Google Shape;269;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70" name="Google Shape;270;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73"/>
        <p:cNvGrpSpPr/>
        <p:nvPr/>
      </p:nvGrpSpPr>
      <p:grpSpPr>
        <a:xfrm>
          <a:off x="0" y="0"/>
          <a:ext cx="0" cy="0"/>
          <a:chOff x="0" y="0"/>
          <a:chExt cx="0" cy="0"/>
        </a:xfrm>
      </p:grpSpPr>
      <p:sp>
        <p:nvSpPr>
          <p:cNvPr id="274" name="Google Shape;274;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75" name="Google Shape;275;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78"/>
        <p:cNvGrpSpPr/>
        <p:nvPr/>
      </p:nvGrpSpPr>
      <p:grpSpPr>
        <a:xfrm>
          <a:off x="0" y="0"/>
          <a:ext cx="0" cy="0"/>
          <a:chOff x="0" y="0"/>
          <a:chExt cx="0" cy="0"/>
        </a:xfrm>
      </p:grpSpPr>
      <p:sp>
        <p:nvSpPr>
          <p:cNvPr id="279" name="Google Shape;279;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80" name="Google Shape;280;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83"/>
        <p:cNvGrpSpPr/>
        <p:nvPr/>
      </p:nvGrpSpPr>
      <p:grpSpPr>
        <a:xfrm>
          <a:off x="0" y="0"/>
          <a:ext cx="0" cy="0"/>
          <a:chOff x="0" y="0"/>
          <a:chExt cx="0" cy="0"/>
        </a:xfrm>
      </p:grpSpPr>
      <p:sp>
        <p:nvSpPr>
          <p:cNvPr id="284" name="Google Shape;284;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85" name="Google Shape;285;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88"/>
        <p:cNvGrpSpPr/>
        <p:nvPr/>
      </p:nvGrpSpPr>
      <p:grpSpPr>
        <a:xfrm>
          <a:off x="0" y="0"/>
          <a:ext cx="0" cy="0"/>
          <a:chOff x="0" y="0"/>
          <a:chExt cx="0" cy="0"/>
        </a:xfrm>
      </p:grpSpPr>
      <p:sp>
        <p:nvSpPr>
          <p:cNvPr id="289" name="Google Shape;289;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90" name="Google Shape;290;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93"/>
        <p:cNvGrpSpPr/>
        <p:nvPr/>
      </p:nvGrpSpPr>
      <p:grpSpPr>
        <a:xfrm>
          <a:off x="0" y="0"/>
          <a:ext cx="0" cy="0"/>
          <a:chOff x="0" y="0"/>
          <a:chExt cx="0" cy="0"/>
        </a:xfrm>
      </p:grpSpPr>
      <p:sp>
        <p:nvSpPr>
          <p:cNvPr id="294" name="Google Shape;294;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95" name="Google Shape;295;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98"/>
        <p:cNvGrpSpPr/>
        <p:nvPr/>
      </p:nvGrpSpPr>
      <p:grpSpPr>
        <a:xfrm>
          <a:off x="0" y="0"/>
          <a:ext cx="0" cy="0"/>
          <a:chOff x="0" y="0"/>
          <a:chExt cx="0" cy="0"/>
        </a:xfrm>
      </p:grpSpPr>
      <p:sp>
        <p:nvSpPr>
          <p:cNvPr id="299" name="Google Shape;299;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00" name="Google Shape;300;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03"/>
        <p:cNvGrpSpPr/>
        <p:nvPr/>
      </p:nvGrpSpPr>
      <p:grpSpPr>
        <a:xfrm>
          <a:off x="0" y="0"/>
          <a:ext cx="0" cy="0"/>
          <a:chOff x="0" y="0"/>
          <a:chExt cx="0" cy="0"/>
        </a:xfrm>
      </p:grpSpPr>
      <p:sp>
        <p:nvSpPr>
          <p:cNvPr id="304" name="Google Shape;304;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05" name="Google Shape;305;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65"/>
        <p:cNvGrpSpPr/>
        <p:nvPr/>
      </p:nvGrpSpPr>
      <p:grpSpPr>
        <a:xfrm>
          <a:off x="0" y="0"/>
          <a:ext cx="0" cy="0"/>
          <a:chOff x="0" y="0"/>
          <a:chExt cx="0" cy="0"/>
        </a:xfrm>
      </p:grpSpPr>
      <p:sp>
        <p:nvSpPr>
          <p:cNvPr id="166" name="Google Shape;16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67" name="Google Shape;16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09"/>
        <p:cNvGrpSpPr/>
        <p:nvPr/>
      </p:nvGrpSpPr>
      <p:grpSpPr>
        <a:xfrm>
          <a:off x="0" y="0"/>
          <a:ext cx="0" cy="0"/>
          <a:chOff x="0" y="0"/>
          <a:chExt cx="0" cy="0"/>
        </a:xfrm>
      </p:grpSpPr>
      <p:sp>
        <p:nvSpPr>
          <p:cNvPr id="310" name="Google Shape;310;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11" name="Google Shape;311;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14"/>
        <p:cNvGrpSpPr/>
        <p:nvPr/>
      </p:nvGrpSpPr>
      <p:grpSpPr>
        <a:xfrm>
          <a:off x="0" y="0"/>
          <a:ext cx="0" cy="0"/>
          <a:chOff x="0" y="0"/>
          <a:chExt cx="0" cy="0"/>
        </a:xfrm>
      </p:grpSpPr>
      <p:sp>
        <p:nvSpPr>
          <p:cNvPr id="315" name="Google Shape;315;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16" name="Google Shape;316;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19"/>
        <p:cNvGrpSpPr/>
        <p:nvPr/>
      </p:nvGrpSpPr>
      <p:grpSpPr>
        <a:xfrm>
          <a:off x="0" y="0"/>
          <a:ext cx="0" cy="0"/>
          <a:chOff x="0" y="0"/>
          <a:chExt cx="0" cy="0"/>
        </a:xfrm>
      </p:grpSpPr>
      <p:sp>
        <p:nvSpPr>
          <p:cNvPr id="320" name="Google Shape;320;p3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21" name="Google Shape;321;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24"/>
        <p:cNvGrpSpPr/>
        <p:nvPr/>
      </p:nvGrpSpPr>
      <p:grpSpPr>
        <a:xfrm>
          <a:off x="0" y="0"/>
          <a:ext cx="0" cy="0"/>
          <a:chOff x="0" y="0"/>
          <a:chExt cx="0" cy="0"/>
        </a:xfrm>
      </p:grpSpPr>
      <p:sp>
        <p:nvSpPr>
          <p:cNvPr id="325" name="Google Shape;325;p3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26" name="Google Shape;326;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29"/>
        <p:cNvGrpSpPr/>
        <p:nvPr/>
      </p:nvGrpSpPr>
      <p:grpSpPr>
        <a:xfrm>
          <a:off x="0" y="0"/>
          <a:ext cx="0" cy="0"/>
          <a:chOff x="0" y="0"/>
          <a:chExt cx="0" cy="0"/>
        </a:xfrm>
      </p:grpSpPr>
      <p:sp>
        <p:nvSpPr>
          <p:cNvPr id="330" name="Google Shape;330;p3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31" name="Google Shape;331;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34"/>
        <p:cNvGrpSpPr/>
        <p:nvPr/>
      </p:nvGrpSpPr>
      <p:grpSpPr>
        <a:xfrm>
          <a:off x="0" y="0"/>
          <a:ext cx="0" cy="0"/>
          <a:chOff x="0" y="0"/>
          <a:chExt cx="0" cy="0"/>
        </a:xfrm>
      </p:grpSpPr>
      <p:sp>
        <p:nvSpPr>
          <p:cNvPr id="335" name="Google Shape;335;p3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36" name="Google Shape;336;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39"/>
        <p:cNvGrpSpPr/>
        <p:nvPr/>
      </p:nvGrpSpPr>
      <p:grpSpPr>
        <a:xfrm>
          <a:off x="0" y="0"/>
          <a:ext cx="0" cy="0"/>
          <a:chOff x="0" y="0"/>
          <a:chExt cx="0" cy="0"/>
        </a:xfrm>
      </p:grpSpPr>
      <p:sp>
        <p:nvSpPr>
          <p:cNvPr id="340" name="Google Shape;340;p3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41" name="Google Shape;341;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45"/>
        <p:cNvGrpSpPr/>
        <p:nvPr/>
      </p:nvGrpSpPr>
      <p:grpSpPr>
        <a:xfrm>
          <a:off x="0" y="0"/>
          <a:ext cx="0" cy="0"/>
          <a:chOff x="0" y="0"/>
          <a:chExt cx="0" cy="0"/>
        </a:xfrm>
      </p:grpSpPr>
      <p:sp>
        <p:nvSpPr>
          <p:cNvPr id="346" name="Google Shape;346;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47" name="Google Shape;347;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50"/>
        <p:cNvGrpSpPr/>
        <p:nvPr/>
      </p:nvGrpSpPr>
      <p:grpSpPr>
        <a:xfrm>
          <a:off x="0" y="0"/>
          <a:ext cx="0" cy="0"/>
          <a:chOff x="0" y="0"/>
          <a:chExt cx="0" cy="0"/>
        </a:xfrm>
      </p:grpSpPr>
      <p:sp>
        <p:nvSpPr>
          <p:cNvPr id="351" name="Google Shape;351;p3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52" name="Google Shape;352;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55"/>
        <p:cNvGrpSpPr/>
        <p:nvPr/>
      </p:nvGrpSpPr>
      <p:grpSpPr>
        <a:xfrm>
          <a:off x="0" y="0"/>
          <a:ext cx="0" cy="0"/>
          <a:chOff x="0" y="0"/>
          <a:chExt cx="0" cy="0"/>
        </a:xfrm>
      </p:grpSpPr>
      <p:sp>
        <p:nvSpPr>
          <p:cNvPr id="356" name="Google Shape;356;p4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57" name="Google Shape;357;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70"/>
        <p:cNvGrpSpPr/>
        <p:nvPr/>
      </p:nvGrpSpPr>
      <p:grpSpPr>
        <a:xfrm>
          <a:off x="0" y="0"/>
          <a:ext cx="0" cy="0"/>
          <a:chOff x="0" y="0"/>
          <a:chExt cx="0" cy="0"/>
        </a:xfrm>
      </p:grpSpPr>
      <p:sp>
        <p:nvSpPr>
          <p:cNvPr id="171" name="Google Shape;17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72" name="Google Shape;17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60"/>
        <p:cNvGrpSpPr/>
        <p:nvPr/>
      </p:nvGrpSpPr>
      <p:grpSpPr>
        <a:xfrm>
          <a:off x="0" y="0"/>
          <a:ext cx="0" cy="0"/>
          <a:chOff x="0" y="0"/>
          <a:chExt cx="0" cy="0"/>
        </a:xfrm>
      </p:grpSpPr>
      <p:sp>
        <p:nvSpPr>
          <p:cNvPr id="361" name="Google Shape;361;p4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62" name="Google Shape;362;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65"/>
        <p:cNvGrpSpPr/>
        <p:nvPr/>
      </p:nvGrpSpPr>
      <p:grpSpPr>
        <a:xfrm>
          <a:off x="0" y="0"/>
          <a:ext cx="0" cy="0"/>
          <a:chOff x="0" y="0"/>
          <a:chExt cx="0" cy="0"/>
        </a:xfrm>
      </p:grpSpPr>
      <p:sp>
        <p:nvSpPr>
          <p:cNvPr id="366" name="Google Shape;366;p4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67" name="Google Shape;367;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75"/>
        <p:cNvGrpSpPr/>
        <p:nvPr/>
      </p:nvGrpSpPr>
      <p:grpSpPr>
        <a:xfrm>
          <a:off x="0" y="0"/>
          <a:ext cx="0" cy="0"/>
          <a:chOff x="0" y="0"/>
          <a:chExt cx="0" cy="0"/>
        </a:xfrm>
      </p:grpSpPr>
      <p:sp>
        <p:nvSpPr>
          <p:cNvPr id="176" name="Google Shape;176;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77" name="Google Shape;17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82" name="Google Shape;18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85"/>
        <p:cNvGrpSpPr/>
        <p:nvPr/>
      </p:nvGrpSpPr>
      <p:grpSpPr>
        <a:xfrm>
          <a:off x="0" y="0"/>
          <a:ext cx="0" cy="0"/>
          <a:chOff x="0" y="0"/>
          <a:chExt cx="0" cy="0"/>
        </a:xfrm>
      </p:grpSpPr>
      <p:sp>
        <p:nvSpPr>
          <p:cNvPr id="186" name="Google Shape;18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87" name="Google Shape;18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92" name="Google Shape;192;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95"/>
        <p:cNvGrpSpPr/>
        <p:nvPr/>
      </p:nvGrpSpPr>
      <p:grpSpPr>
        <a:xfrm>
          <a:off x="0" y="0"/>
          <a:ext cx="0" cy="0"/>
          <a:chOff x="0" y="0"/>
          <a:chExt cx="0" cy="0"/>
        </a:xfrm>
      </p:grpSpPr>
      <p:sp>
        <p:nvSpPr>
          <p:cNvPr id="196" name="Google Shape;19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97" name="Google Shape;19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Титульний слайд">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panose="020F0502020204030204"/>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matchingName="Вертикальний заголовок і текст">
  <p:cSld name="VERTICAL_TITLE_AND_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matchingName="Заголовок и объект">
  <p:cSld name="OBJECT">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87" name="Google Shape;8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matchingName="Титульный слайд">
  <p:cSld name="TITLE">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panose="020F0502020204030204"/>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93" name="Google Shape;9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matchingName="Заголовок раздела">
  <p:cSld name="SECTION_HEADER">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panose="020F0502020204030204"/>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p:txBody>
      </p:sp>
      <p:sp>
        <p:nvSpPr>
          <p:cNvPr id="99" name="Google Shape;9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matchingName="Два объекта">
  <p:cSld name="TWO_OBJECTS">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4" name="Google Shape;104;p1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105" name="Google Shape;105;p1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106" name="Google Shape;10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matchingName="Сравнение">
  <p:cSld name="TWO_OBJECTS_WITH_TEXT">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1" name="Google Shape;111;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p:txBody>
      </p:sp>
      <p:sp>
        <p:nvSpPr>
          <p:cNvPr id="112" name="Google Shape;112;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113" name="Google Shape;113;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p:txBody>
      </p:sp>
      <p:sp>
        <p:nvSpPr>
          <p:cNvPr id="114" name="Google Shape;114;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115" name="Google Shape;115;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matchingName="Только заголовок">
  <p:cSld name="TITLE_ONLY">
    <p:spTree>
      <p:nvGrpSpPr>
        <p:cNvPr id="1" name="Shape 118"/>
        <p:cNvGrpSpPr/>
        <p:nvPr/>
      </p:nvGrpSpPr>
      <p:grpSpPr>
        <a:xfrm>
          <a:off x="0" y="0"/>
          <a:ext cx="0" cy="0"/>
          <a:chOff x="0" y="0"/>
          <a:chExt cx="0" cy="0"/>
        </a:xfrm>
      </p:grpSpPr>
      <p:sp>
        <p:nvSpPr>
          <p:cNvPr id="119" name="Google Shape;119;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0" name="Google Shape;120;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matchingName="Пустой слайд">
  <p:cSld name="BLANK">
    <p:spTree>
      <p:nvGrpSpPr>
        <p:cNvPr id="1" name="Shape 123"/>
        <p:cNvGrpSpPr/>
        <p:nvPr/>
      </p:nvGrpSpPr>
      <p:grpSpPr>
        <a:xfrm>
          <a:off x="0" y="0"/>
          <a:ext cx="0" cy="0"/>
          <a:chOff x="0" y="0"/>
          <a:chExt cx="0" cy="0"/>
        </a:xfrm>
      </p:grpSpPr>
      <p:sp>
        <p:nvSpPr>
          <p:cNvPr id="124" name="Google Shape;124;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matchingName="Объект с подписью">
  <p:cSld name="OBJECT_WITH_CAPTION_TEXT">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panose="020F0502020204030204"/>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9" name="Google Shape;129;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p:txBody>
      </p:sp>
      <p:sp>
        <p:nvSpPr>
          <p:cNvPr id="130" name="Google Shape;130;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p:txBody>
      </p:sp>
      <p:sp>
        <p:nvSpPr>
          <p:cNvPr id="131" name="Google Shape;13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matchingName="Рисунок с подписью">
  <p:cSld name="PICTURE_WITH_CAPTION_TEXT">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panose="020F0502020204030204"/>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a:spLocks noGrp="1"/>
          </p:cNvSpPr>
          <p:nvPr>
            <p:ph type="pic" idx="2"/>
          </p:nvPr>
        </p:nvSpPr>
        <p:spPr>
          <a:xfrm>
            <a:off x="5183188" y="987425"/>
            <a:ext cx="6172200" cy="4873625"/>
          </a:xfrm>
          <a:prstGeom prst="rect">
            <a:avLst/>
          </a:prstGeom>
          <a:noFill/>
          <a:ln>
            <a:noFill/>
          </a:ln>
        </p:spPr>
      </p:sp>
      <p:sp>
        <p:nvSpPr>
          <p:cNvPr id="137" name="Google Shape;137;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p:txBody>
      </p:sp>
      <p:sp>
        <p:nvSpPr>
          <p:cNvPr id="138" name="Google Shape;13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matchingName="Назва розділу">
  <p:cSld name="SECTION_HEADER">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panose="020F0502020204030204"/>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matchingName="Заголовок и вертикальный текст">
  <p:cSld name="VERTICAL_TEXT">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3" name="Google Shape;143;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144" name="Google Shape;144;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matchingName="Вертикальный заголовок и текст">
  <p:cSld name="VERTICAL_TITLE_AND_VERTICAL_TEXT">
    <p:spTree>
      <p:nvGrpSpPr>
        <p:cNvPr id="1" name="Shape 147"/>
        <p:cNvGrpSpPr/>
        <p:nvPr/>
      </p:nvGrpSpPr>
      <p:grpSpPr>
        <a:xfrm>
          <a:off x="0" y="0"/>
          <a:ext cx="0" cy="0"/>
          <a:chOff x="0" y="0"/>
          <a:chExt cx="0" cy="0"/>
        </a:xfrm>
      </p:grpSpPr>
      <p:sp>
        <p:nvSpPr>
          <p:cNvPr id="148" name="Google Shape;148;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9" name="Google Shape;149;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150" name="Google Shape;150;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matchingName="Два об’єкти">
  <p:cSld name="TWO_OBJECTS">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30" name="Google Shape;30;p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31" name="Google Shape;31;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matchingName="Порівняння">
  <p:cSld name="TWO_OBJECTS_WITH_TEXT">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p:txBody>
      </p:sp>
      <p:sp>
        <p:nvSpPr>
          <p:cNvPr id="37" name="Google Shape;37;p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38" name="Google Shape;38;p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p:txBody>
      </p:sp>
      <p:sp>
        <p:nvSpPr>
          <p:cNvPr id="39" name="Google Shape;39;p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40" name="Google Shape;4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matchingName="Лише заголовок">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matchingName="Пустий слайд">
  <p:cSld name="BLANK">
    <p:spTree>
      <p:nvGrpSpPr>
        <p:cNvPr id="1" name="Shape 48"/>
        <p:cNvGrpSpPr/>
        <p:nvPr/>
      </p:nvGrpSpPr>
      <p:grpSpPr>
        <a:xfrm>
          <a:off x="0" y="0"/>
          <a:ext cx="0" cy="0"/>
          <a:chOff x="0" y="0"/>
          <a:chExt cx="0" cy="0"/>
        </a:xfrm>
      </p:grpSpPr>
      <p:sp>
        <p:nvSpPr>
          <p:cNvPr id="49" name="Google Shape;49;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matchingName="Вміст і підпис">
  <p:cSld name="OBJECT_WITH_CAPTION_TEXT">
    <p:spTree>
      <p:nvGrpSpPr>
        <p:cNvPr id="1" name="Shape 52"/>
        <p:cNvGrpSpPr/>
        <p:nvPr/>
      </p:nvGrpSpPr>
      <p:grpSpPr>
        <a:xfrm>
          <a:off x="0" y="0"/>
          <a:ext cx="0" cy="0"/>
          <a:chOff x="0" y="0"/>
          <a:chExt cx="0" cy="0"/>
        </a:xfrm>
      </p:grpSpPr>
      <p:sp>
        <p:nvSpPr>
          <p:cNvPr id="53" name="Google Shape;53;p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panose="020F0502020204030204"/>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p:txBody>
      </p:sp>
      <p:sp>
        <p:nvSpPr>
          <p:cNvPr id="55" name="Google Shape;55;p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p:txBody>
      </p:sp>
      <p:sp>
        <p:nvSpPr>
          <p:cNvPr id="56" name="Google Shape;56;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matchingName="Рисунок і підпис">
  <p:cSld name="PICTURE_WITH_CAPTION_TEXT">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panose="020F0502020204030204"/>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9"/>
          <p:cNvSpPr>
            <a:spLocks noGrp="1"/>
          </p:cNvSpPr>
          <p:nvPr>
            <p:ph type="pic" idx="2"/>
          </p:nvPr>
        </p:nvSpPr>
        <p:spPr>
          <a:xfrm>
            <a:off x="5183188" y="987425"/>
            <a:ext cx="6172200" cy="4873625"/>
          </a:xfrm>
          <a:prstGeom prst="rect">
            <a:avLst/>
          </a:prstGeom>
          <a:noFill/>
          <a:ln>
            <a:noFill/>
          </a:ln>
        </p:spPr>
      </p:sp>
      <p:sp>
        <p:nvSpPr>
          <p:cNvPr id="62" name="Google Shape;62;p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p:txBody>
      </p:sp>
      <p:sp>
        <p:nvSpPr>
          <p:cNvPr id="63" name="Google Shape;63;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matchingName="Заголовок і вертикальний текст">
  <p:cSld name="VERTICAL_TEX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5F7FC"/>
            </a:gs>
            <a:gs pos="74000">
              <a:srgbClr val="A9BEE4"/>
            </a:gs>
            <a:gs pos="83000">
              <a:srgbClr val="A9BEE4"/>
            </a:gs>
            <a:gs pos="100000">
              <a:srgbClr val="C5D3ED"/>
            </a:gs>
          </a:gsLst>
          <a:lin ang="54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381000" algn="l" rtl="0">
              <a:lnSpc>
                <a:spcPct val="90000"/>
              </a:lnSpc>
              <a:spcBef>
                <a:spcPts val="50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55600" algn="l" rtl="0">
              <a:lnSpc>
                <a:spcPct val="90000"/>
              </a:lnSpc>
              <a:spcBef>
                <a:spcPts val="5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2"/>
          <a:stretch>
            <a:fillRect/>
          </a:stretch>
        </a:blipFill>
        <a:effectLst/>
      </p:bgPr>
    </p:bg>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0" name="Google Shape;80;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381000" algn="l" rtl="0">
              <a:lnSpc>
                <a:spcPct val="90000"/>
              </a:lnSpc>
              <a:spcBef>
                <a:spcPts val="50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55600" algn="l" rtl="0">
              <a:lnSpc>
                <a:spcPct val="90000"/>
              </a:lnSpc>
              <a:spcBef>
                <a:spcPts val="5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1.xml"/><Relationship Id="rId1" Type="http://schemas.openxmlformats.org/officeDocument/2006/relationships/hyperlink" Target="https://zakon.rada.gov.ua/laws/show/z1569-12#Tex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1.xml"/><Relationship Id="rId1" Type="http://schemas.openxmlformats.org/officeDocument/2006/relationships/hyperlink" Target="https://zakon.rada.gov.ua/laws/show/996-14#Text" TargetMode="Externa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1.xml"/><Relationship Id="rId2" Type="http://schemas.openxmlformats.org/officeDocument/2006/relationships/hyperlink" Target="https://ips.ligazakon.net/document/view/T991192?utm_source=jurliga.ligazakon.net&amp;utm_medium=news&amp;utm_content=jl03" TargetMode="External"/><Relationship Id="rId1" Type="http://schemas.openxmlformats.org/officeDocument/2006/relationships/hyperlink" Target="https://zakon.rada.gov.ua/laws/show/254%D0%BA/96-%D0%B2%D1%80" TargetMode="Externa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11.xml"/><Relationship Id="rId2" Type="http://schemas.openxmlformats.org/officeDocument/2006/relationships/hyperlink" Target="http://consultant.parus.ua/?doc=02651B8529" TargetMode="External"/><Relationship Id="rId1" Type="http://schemas.openxmlformats.org/officeDocument/2006/relationships/hyperlink" Target="https://zakon.rada.gov.ua/laws/show/z1017-10#Text" TargetMode="Externa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hyperlink" Target="https://zakon.rada.gov.ua/laws/show/z1569-12#Text" TargetMode="External"/><Relationship Id="rId1" Type="http://schemas.openxmlformats.org/officeDocument/2006/relationships/hyperlink" Target="https://zakon.rada.gov.ua/laws/show/z0130-13#Text"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1.xml"/><Relationship Id="rId1" Type="http://schemas.openxmlformats.org/officeDocument/2006/relationships/hyperlink" Target="https://www.kmu.gov.ua/news/sergij-marchenko-proces-nadhodzhennya-gumanitarnoyi-dopomogi-maye-buti-sproshchenim-i-kontrolovani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1.xml"/><Relationship Id="rId1" Type="http://schemas.openxmlformats.org/officeDocument/2006/relationships/hyperlink" Target="https://zakon.rada.gov.ua/laws/show/202-2022-%D0%BF#Text" TargetMode="Externa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1.xml"/><Relationship Id="rId2" Type="http://schemas.openxmlformats.org/officeDocument/2006/relationships/hyperlink" Target="https://www.kmu.gov.ua/npas/pro-zatverdzhennya-pereliku-kategorij-tovariv-shcho-viznayutsya-gumanitarnoyu-dopomogoyu-bez-zdijsnennya-proceduri-viznannya-takih-tovariv-gumanitarnoyu-dopomogoyu-u-kozhnomu-224" TargetMode="External"/><Relationship Id="rId1" Type="http://schemas.openxmlformats.org/officeDocument/2006/relationships/hyperlink" Target="https://zakon.rada.gov.ua/laws/show/824-2022-%D0%BF#Text"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1.xml"/><Relationship Id="rId1" Type="http://schemas.openxmlformats.org/officeDocument/2006/relationships/hyperlink" Target="https://zakon.rada.gov.ua/laws/show/389-19#Text" TargetMode="Externa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1.xml"/><Relationship Id="rId1" Type="http://schemas.openxmlformats.org/officeDocument/2006/relationships/hyperlink" Target="https://decentralization.gov.ua/news/15043"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1.xml"/><Relationship Id="rId1" Type="http://schemas.openxmlformats.org/officeDocument/2006/relationships/hyperlink" Target="https://zakon.rada.gov.ua/laws/show/228-2002-%D0%BF#Text"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1.xml"/><Relationship Id="rId1" Type="http://schemas.openxmlformats.org/officeDocument/2006/relationships/hyperlink" Target="https://dp.tax.gov.ua/media-ark/news-ark/578917.html" TargetMode="Externa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1.xml"/><Relationship Id="rId1" Type="http://schemas.openxmlformats.org/officeDocument/2006/relationships/hyperlink" Target="https://zakon.rada.gov.ua/rada/show/v0793201-17#Text"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1.xml"/><Relationship Id="rId1" Type="http://schemas.openxmlformats.org/officeDocument/2006/relationships/hyperlink" Target="https://zakon.rada.gov.ua/rada/show/v0793201-17#Text"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1.xml"/><Relationship Id="rId2" Type="http://schemas.openxmlformats.org/officeDocument/2006/relationships/hyperlink" Target="https://zakon.rada.gov.ua/laws/show/1192-14#Text" TargetMode="External"/><Relationship Id="rId1" Type="http://schemas.openxmlformats.org/officeDocument/2006/relationships/hyperlink" Target="https://zakon.rada.gov.ua/laws/show/5073-17#Tex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hyperlink" Target="https://zakon.rada.gov.ua/laws/show/z0932-16#Text" TargetMode="Externa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1.xml"/><Relationship Id="rId1" Type="http://schemas.openxmlformats.org/officeDocument/2006/relationships/hyperlink" Target="https://zakon.rada.gov.ua/laws/show/1192-14#Text"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1.xml"/><Relationship Id="rId1" Type="http://schemas.openxmlformats.org/officeDocument/2006/relationships/hyperlink" Target="https://zakon.rada.gov.ua/laws/show/1192-14#Text"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1.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Shape 156"/>
        <p:cNvGrpSpPr/>
        <p:nvPr/>
      </p:nvGrpSpPr>
      <p:grpSpPr>
        <a:xfrm>
          <a:off x="0" y="0"/>
          <a:ext cx="0" cy="0"/>
          <a:chOff x="0" y="0"/>
          <a:chExt cx="0" cy="0"/>
        </a:xfrm>
      </p:grpSpPr>
      <p:sp>
        <p:nvSpPr>
          <p:cNvPr id="157" name="Google Shape;157;p24"/>
          <p:cNvSpPr txBox="1">
            <a:spLocks noGrp="1"/>
          </p:cNvSpPr>
          <p:nvPr>
            <p:ph type="ctrTitle"/>
          </p:nvPr>
        </p:nvSpPr>
        <p:spPr>
          <a:xfrm>
            <a:off x="228601" y="1"/>
            <a:ext cx="11604170" cy="52182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F15A22"/>
              </a:buClr>
              <a:buSzPts val="6000"/>
              <a:buNone/>
            </a:pPr>
            <a:br>
              <a:rPr lang="ru-RU" dirty="0">
                <a:solidFill>
                  <a:srgbClr val="FFFF00"/>
                </a:solidFill>
              </a:rPr>
            </a:br>
            <a:endParaRPr b="1" dirty="0">
              <a:solidFill>
                <a:srgbClr val="FFFF00"/>
              </a:solidFill>
              <a:latin typeface="Arial" panose="020B0604020202020204"/>
              <a:ea typeface="Arial" panose="020B0604020202020204"/>
              <a:cs typeface="Arial" panose="020B0604020202020204"/>
              <a:sym typeface="Arial" panose="020B0604020202020204"/>
            </a:endParaRPr>
          </a:p>
        </p:txBody>
      </p:sp>
      <p:sp>
        <p:nvSpPr>
          <p:cNvPr id="158" name="Google Shape;158;p24"/>
          <p:cNvSpPr txBox="1"/>
          <p:nvPr/>
        </p:nvSpPr>
        <p:spPr>
          <a:xfrm>
            <a:off x="1472682" y="1490008"/>
            <a:ext cx="9181323" cy="1320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uk-UA" altLang="ru-RU" sz="4000" b="1" i="0" u="none" strike="noStrike" cap="none" dirty="0" err="1">
                <a:solidFill>
                  <a:schemeClr val="lt1"/>
                </a:solidFill>
                <a:latin typeface="Times New Roman" panose="02020603050405020304"/>
                <a:ea typeface="Times New Roman" panose="02020603050405020304"/>
                <a:cs typeface="Times New Roman" panose="02020603050405020304"/>
                <a:sym typeface="Times New Roman" panose="02020603050405020304"/>
              </a:rPr>
              <a:t>Г</a:t>
            </a:r>
            <a:r>
              <a:rPr lang="ru-RU" sz="4000" b="1" i="0" u="none" strike="noStrike" cap="none" dirty="0" err="1">
                <a:solidFill>
                  <a:schemeClr val="lt1"/>
                </a:solidFill>
                <a:latin typeface="Times New Roman" panose="02020603050405020304"/>
                <a:ea typeface="Times New Roman" panose="02020603050405020304"/>
                <a:cs typeface="Times New Roman" panose="02020603050405020304"/>
                <a:sym typeface="Times New Roman" panose="02020603050405020304"/>
              </a:rPr>
              <a:t>уманітарн</a:t>
            </a:r>
            <a:r>
              <a:rPr lang="uk-UA" altLang="ru-RU" sz="4000" b="1" i="0" u="none" strike="noStrike" cap="none" dirty="0" err="1">
                <a:solidFill>
                  <a:schemeClr val="lt1"/>
                </a:solidFill>
                <a:latin typeface="Times New Roman" panose="02020603050405020304"/>
                <a:ea typeface="Times New Roman" panose="02020603050405020304"/>
                <a:cs typeface="Times New Roman" panose="02020603050405020304"/>
                <a:sym typeface="Times New Roman" panose="02020603050405020304"/>
              </a:rPr>
              <a:t>а</a:t>
            </a:r>
            <a:r>
              <a:rPr lang="ru-RU" sz="4000" b="1" i="0" u="none" strike="noStrike" cap="none" dirty="0">
                <a:solidFill>
                  <a:schemeClr val="lt1"/>
                </a:solidFill>
                <a:latin typeface="Times New Roman" panose="02020603050405020304"/>
                <a:ea typeface="Times New Roman" panose="02020603050405020304"/>
                <a:cs typeface="Times New Roman" panose="02020603050405020304"/>
                <a:sym typeface="Times New Roman" panose="02020603050405020304"/>
              </a:rPr>
              <a:t> </a:t>
            </a:r>
            <a:r>
              <a:rPr lang="ru-RU" sz="4000" b="1" i="0" u="none" strike="noStrike" cap="none" dirty="0" err="1">
                <a:solidFill>
                  <a:schemeClr val="lt1"/>
                </a:solidFill>
                <a:latin typeface="Times New Roman" panose="02020603050405020304"/>
                <a:ea typeface="Times New Roman" panose="02020603050405020304"/>
                <a:cs typeface="Times New Roman" panose="02020603050405020304"/>
                <a:sym typeface="Times New Roman" panose="02020603050405020304"/>
              </a:rPr>
              <a:t>допомога</a:t>
            </a:r>
            <a:r>
              <a:rPr lang="ru-RU" sz="4000" b="1" i="0" u="none" strike="noStrike" cap="none" dirty="0">
                <a:solidFill>
                  <a:schemeClr val="lt1"/>
                </a:solidFill>
                <a:latin typeface="Times New Roman" panose="02020603050405020304"/>
                <a:ea typeface="Times New Roman" panose="02020603050405020304"/>
                <a:cs typeface="Times New Roman" panose="02020603050405020304"/>
                <a:sym typeface="Times New Roman" panose="02020603050405020304"/>
              </a:rPr>
              <a:t>, </a:t>
            </a:r>
            <a:r>
              <a:rPr lang="ru-RU" sz="4000" b="1" i="0" u="none" strike="noStrike" cap="none" dirty="0" err="1">
                <a:solidFill>
                  <a:schemeClr val="lt1"/>
                </a:solidFill>
                <a:latin typeface="Times New Roman" panose="02020603050405020304"/>
                <a:ea typeface="Times New Roman" panose="02020603050405020304"/>
                <a:cs typeface="Times New Roman" panose="02020603050405020304"/>
                <a:sym typeface="Times New Roman" panose="02020603050405020304"/>
              </a:rPr>
              <a:t>рестрація</a:t>
            </a:r>
            <a:r>
              <a:rPr lang="ru-RU" sz="4000" b="1" i="0" u="none" strike="noStrike" cap="none" dirty="0">
                <a:solidFill>
                  <a:schemeClr val="lt1"/>
                </a:solidFill>
                <a:latin typeface="Times New Roman" panose="02020603050405020304"/>
                <a:ea typeface="Times New Roman" panose="02020603050405020304"/>
                <a:cs typeface="Times New Roman" panose="02020603050405020304"/>
                <a:sym typeface="Times New Roman" panose="02020603050405020304"/>
              </a:rPr>
              <a:t> та подальше </a:t>
            </a:r>
            <a:r>
              <a:rPr lang="ru-RU" sz="4000" b="1" i="0" u="none" strike="noStrike" cap="none" dirty="0" err="1">
                <a:solidFill>
                  <a:schemeClr val="lt1"/>
                </a:solidFill>
                <a:latin typeface="Times New Roman" panose="02020603050405020304"/>
                <a:ea typeface="Times New Roman" panose="02020603050405020304"/>
                <a:cs typeface="Times New Roman" panose="02020603050405020304"/>
                <a:sym typeface="Times New Roman" panose="02020603050405020304"/>
              </a:rPr>
              <a:t>використання</a:t>
            </a:r>
            <a:endParaRPr sz="4000" b="1" i="0" u="none" strike="noStrike" cap="none" dirty="0">
              <a:solidFill>
                <a:schemeClr val="lt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3"/>
          <p:cNvSpPr txBox="1">
            <a:spLocks noGrp="1"/>
          </p:cNvSpPr>
          <p:nvPr>
            <p:ph type="body" idx="1"/>
          </p:nvPr>
        </p:nvSpPr>
        <p:spPr>
          <a:xfrm>
            <a:off x="838200" y="289249"/>
            <a:ext cx="10515600" cy="5411853"/>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ru-RU" dirty="0">
                <a:solidFill>
                  <a:srgbClr val="FF0000"/>
                </a:solidFill>
              </a:rPr>
              <a:t>УВАГА !!!!</a:t>
            </a:r>
            <a:endParaRPr dirty="0">
              <a:solidFill>
                <a:srgbClr val="FF0000"/>
              </a:solidFill>
            </a:endParaRPr>
          </a:p>
          <a:p>
            <a:pPr marL="228600" lvl="0" indent="-228600" algn="l" rtl="0">
              <a:lnSpc>
                <a:spcPct val="90000"/>
              </a:lnSpc>
              <a:spcBef>
                <a:spcPts val="1000"/>
              </a:spcBef>
              <a:spcAft>
                <a:spcPts val="0"/>
              </a:spcAft>
              <a:buClr>
                <a:schemeClr val="dk1"/>
              </a:buClr>
              <a:buSzPts val="2800"/>
              <a:buChar char="•"/>
            </a:pPr>
            <a:r>
              <a:rPr lang="ru-RU" dirty="0"/>
              <a:t>У </a:t>
            </a:r>
            <a:r>
              <a:rPr lang="ru-RU" dirty="0" err="1"/>
              <a:t>разі</a:t>
            </a:r>
            <a:r>
              <a:rPr lang="ru-RU" dirty="0"/>
              <a:t> </a:t>
            </a:r>
            <a:r>
              <a:rPr lang="ru-RU" dirty="0" err="1"/>
              <a:t>отримання</a:t>
            </a:r>
            <a:r>
              <a:rPr lang="ru-RU" dirty="0"/>
              <a:t> </a:t>
            </a:r>
            <a:r>
              <a:rPr lang="ru-RU" dirty="0" err="1"/>
              <a:t>гуманітарної</a:t>
            </a:r>
            <a:r>
              <a:rPr lang="ru-RU" dirty="0"/>
              <a:t> </a:t>
            </a:r>
            <a:r>
              <a:rPr lang="ru-RU" dirty="0" err="1"/>
              <a:t>допомоги</a:t>
            </a:r>
            <a:r>
              <a:rPr lang="ru-RU" dirty="0"/>
              <a:t> у </a:t>
            </a:r>
            <a:r>
              <a:rPr lang="ru-RU" dirty="0" err="1"/>
              <a:t>натуральній</a:t>
            </a:r>
            <a:r>
              <a:rPr lang="ru-RU" dirty="0"/>
              <a:t> </a:t>
            </a:r>
            <a:r>
              <a:rPr lang="ru-RU" dirty="0" err="1"/>
              <a:t>формі</a:t>
            </a:r>
            <a:r>
              <a:rPr lang="ru-RU" dirty="0"/>
              <a:t> (</a:t>
            </a:r>
            <a:r>
              <a:rPr lang="ru-RU" dirty="0" err="1"/>
              <a:t>товари</a:t>
            </a:r>
            <a:r>
              <a:rPr lang="ru-RU" dirty="0"/>
              <a:t>, </a:t>
            </a:r>
            <a:r>
              <a:rPr lang="ru-RU" dirty="0" err="1"/>
              <a:t>роботи</a:t>
            </a:r>
            <a:r>
              <a:rPr lang="ru-RU" dirty="0"/>
              <a:t>, </a:t>
            </a:r>
            <a:r>
              <a:rPr lang="ru-RU" dirty="0" err="1"/>
              <a:t>послуги</a:t>
            </a:r>
            <a:r>
              <a:rPr lang="ru-RU" dirty="0"/>
              <a:t>) </a:t>
            </a:r>
            <a:r>
              <a:rPr lang="ru-RU" dirty="0" err="1"/>
              <a:t>потрібно</a:t>
            </a:r>
            <a:r>
              <a:rPr lang="ru-RU" dirty="0"/>
              <a:t> </a:t>
            </a:r>
            <a:r>
              <a:rPr lang="ru-RU" dirty="0" err="1"/>
              <a:t>скласти</a:t>
            </a:r>
            <a:r>
              <a:rPr lang="ru-RU" dirty="0"/>
              <a:t> і подати до </a:t>
            </a:r>
            <a:r>
              <a:rPr lang="ru-RU" dirty="0" err="1"/>
              <a:t>органів</a:t>
            </a:r>
            <a:r>
              <a:rPr lang="ru-RU" dirty="0"/>
              <a:t> </a:t>
            </a:r>
            <a:r>
              <a:rPr lang="ru-RU" dirty="0" err="1"/>
              <a:t>Держказначейської</a:t>
            </a:r>
            <a:r>
              <a:rPr lang="ru-RU" dirty="0"/>
              <a:t> </a:t>
            </a:r>
            <a:r>
              <a:rPr lang="ru-RU" dirty="0" err="1"/>
              <a:t>служби</a:t>
            </a:r>
            <a:r>
              <a:rPr lang="ru-RU" dirty="0"/>
              <a:t> Довідку про </a:t>
            </a:r>
            <a:r>
              <a:rPr lang="ru-RU" dirty="0" err="1"/>
              <a:t>надходження</a:t>
            </a:r>
            <a:r>
              <a:rPr lang="ru-RU" dirty="0"/>
              <a:t> у </a:t>
            </a:r>
            <a:r>
              <a:rPr lang="ru-RU" dirty="0" err="1"/>
              <a:t>натуральній</a:t>
            </a:r>
            <a:r>
              <a:rPr lang="ru-RU" dirty="0"/>
              <a:t> </a:t>
            </a:r>
            <a:r>
              <a:rPr lang="ru-RU" dirty="0" err="1"/>
              <a:t>формі</a:t>
            </a:r>
            <a:r>
              <a:rPr lang="ru-RU" dirty="0"/>
              <a:t>. </a:t>
            </a:r>
            <a:r>
              <a:rPr lang="ru-RU" dirty="0" err="1"/>
              <a:t>Зробити</a:t>
            </a:r>
            <a:r>
              <a:rPr lang="ru-RU" dirty="0"/>
              <a:t> </a:t>
            </a:r>
            <a:r>
              <a:rPr lang="ru-RU" dirty="0" err="1"/>
              <a:t>це</a:t>
            </a:r>
            <a:r>
              <a:rPr lang="ru-RU" dirty="0"/>
              <a:t> </a:t>
            </a:r>
            <a:r>
              <a:rPr lang="ru-RU" dirty="0" err="1"/>
              <a:t>слід</a:t>
            </a:r>
            <a:r>
              <a:rPr lang="ru-RU" dirty="0"/>
              <a:t> не </a:t>
            </a:r>
            <a:r>
              <a:rPr lang="ru-RU" dirty="0" err="1"/>
              <a:t>пізніше</a:t>
            </a:r>
            <a:r>
              <a:rPr lang="ru-RU" dirty="0"/>
              <a:t> </a:t>
            </a:r>
            <a:r>
              <a:rPr lang="ru-RU" dirty="0" err="1"/>
              <a:t>останнього</a:t>
            </a:r>
            <a:r>
              <a:rPr lang="ru-RU" dirty="0"/>
              <a:t> </a:t>
            </a:r>
            <a:r>
              <a:rPr lang="ru-RU" dirty="0" err="1"/>
              <a:t>робочого</a:t>
            </a:r>
            <a:r>
              <a:rPr lang="ru-RU" dirty="0"/>
              <a:t> дня </a:t>
            </a:r>
            <a:r>
              <a:rPr lang="ru-RU" dirty="0" err="1"/>
              <a:t>звітного</a:t>
            </a:r>
            <a:r>
              <a:rPr lang="ru-RU" dirty="0"/>
              <a:t> </a:t>
            </a:r>
            <a:r>
              <a:rPr lang="ru-RU" dirty="0" err="1"/>
              <a:t>місяця</a:t>
            </a:r>
            <a:r>
              <a:rPr lang="ru-RU" dirty="0"/>
              <a:t>. Форму </a:t>
            </a:r>
            <a:r>
              <a:rPr lang="ru-RU" dirty="0" err="1"/>
              <a:t>довідки</a:t>
            </a:r>
            <a:r>
              <a:rPr lang="ru-RU" dirty="0"/>
              <a:t> наведено у </a:t>
            </a:r>
            <a:r>
              <a:rPr lang="ru-RU" dirty="0" err="1"/>
              <a:t>додатку</a:t>
            </a:r>
            <a:r>
              <a:rPr lang="ru-RU" dirty="0"/>
              <a:t> 25 до </a:t>
            </a:r>
            <a:r>
              <a:rPr lang="ru-RU" dirty="0">
                <a:hlinkClick r:id="rId1"/>
              </a:rPr>
              <a:t>Порядку № 938 (</a:t>
            </a:r>
            <a:r>
              <a:rPr lang="ru-RU" dirty="0"/>
              <a:t>Порядок </a:t>
            </a:r>
            <a:r>
              <a:rPr lang="ru-RU" dirty="0" err="1"/>
              <a:t>казначейського</a:t>
            </a:r>
            <a:r>
              <a:rPr lang="ru-RU" dirty="0"/>
              <a:t> </a:t>
            </a:r>
            <a:r>
              <a:rPr lang="ru-RU" dirty="0" err="1"/>
              <a:t>обслуговування</a:t>
            </a:r>
            <a:r>
              <a:rPr lang="ru-RU" dirty="0"/>
              <a:t> </a:t>
            </a:r>
            <a:r>
              <a:rPr lang="ru-RU" dirty="0" err="1"/>
              <a:t>місцевих</a:t>
            </a:r>
            <a:r>
              <a:rPr lang="ru-RU" dirty="0"/>
              <a:t> </a:t>
            </a:r>
            <a:r>
              <a:rPr lang="ru-RU" dirty="0" err="1"/>
              <a:t>бюджетів</a:t>
            </a:r>
            <a:r>
              <a:rPr lang="ru-RU" dirty="0"/>
              <a:t>, </a:t>
            </a:r>
            <a:r>
              <a:rPr lang="ru-RU" dirty="0" err="1"/>
              <a:t>затверджений</a:t>
            </a:r>
            <a:r>
              <a:rPr lang="ru-RU" dirty="0"/>
              <a:t> наказом </a:t>
            </a:r>
            <a:r>
              <a:rPr lang="ru-RU" dirty="0" err="1"/>
              <a:t>Міністерства</a:t>
            </a:r>
            <a:r>
              <a:rPr lang="ru-RU" dirty="0"/>
              <a:t> </a:t>
            </a:r>
            <a:r>
              <a:rPr lang="ru-RU" dirty="0" err="1"/>
              <a:t>фінансів</a:t>
            </a:r>
            <a:r>
              <a:rPr lang="ru-RU" dirty="0"/>
              <a:t> </a:t>
            </a:r>
            <a:r>
              <a:rPr lang="ru-RU" dirty="0" err="1"/>
              <a:t>України</a:t>
            </a:r>
            <a:r>
              <a:rPr lang="ru-RU" dirty="0"/>
              <a:t> від 23 </a:t>
            </a:r>
            <a:r>
              <a:rPr lang="ru-RU" dirty="0" err="1"/>
              <a:t>серпня</a:t>
            </a:r>
            <a:r>
              <a:rPr lang="ru-RU" dirty="0"/>
              <a:t> 2012 року № 938 </a:t>
            </a:r>
            <a:r>
              <a:rPr lang="ru-RU" dirty="0" err="1"/>
              <a:t>із</a:t>
            </a:r>
            <a:r>
              <a:rPr lang="ru-RU" dirty="0"/>
              <a:t> </a:t>
            </a:r>
            <a:r>
              <a:rPr lang="ru-RU" dirty="0" err="1"/>
              <a:t>змінами</a:t>
            </a:r>
            <a:r>
              <a:rPr lang="ru-RU" dirty="0"/>
              <a:t>).</a:t>
            </a:r>
            <a:endParaRPr dirty="0"/>
          </a:p>
          <a:p>
            <a:pPr marL="228600" lvl="0" indent="-228600" algn="l" rtl="0">
              <a:lnSpc>
                <a:spcPct val="90000"/>
              </a:lnSpc>
              <a:spcBef>
                <a:spcPts val="1000"/>
              </a:spcBef>
              <a:spcAft>
                <a:spcPts val="0"/>
              </a:spcAft>
              <a:buClr>
                <a:schemeClr val="dk1"/>
              </a:buClr>
              <a:buSzPts val="2800"/>
              <a:buChar char="•"/>
            </a:pPr>
            <a:r>
              <a:rPr lang="ru-RU" dirty="0" err="1"/>
              <a:t>Окрім</a:t>
            </a:r>
            <a:r>
              <a:rPr lang="ru-RU" dirty="0"/>
              <a:t> того, </a:t>
            </a:r>
            <a:r>
              <a:rPr lang="ru-RU" dirty="0" err="1"/>
              <a:t>такі</a:t>
            </a:r>
            <a:r>
              <a:rPr lang="ru-RU" dirty="0"/>
              <a:t> </a:t>
            </a:r>
            <a:r>
              <a:rPr lang="ru-RU" dirty="0" err="1"/>
              <a:t>надходження</a:t>
            </a:r>
            <a:r>
              <a:rPr lang="ru-RU" dirty="0"/>
              <a:t> не </a:t>
            </a:r>
            <a:r>
              <a:rPr lang="ru-RU" dirty="0" err="1"/>
              <a:t>мають</a:t>
            </a:r>
            <a:r>
              <a:rPr lang="ru-RU" dirty="0"/>
              <a:t> </a:t>
            </a:r>
            <a:r>
              <a:rPr lang="ru-RU" dirty="0" err="1"/>
              <a:t>постійного</a:t>
            </a:r>
            <a:r>
              <a:rPr lang="ru-RU" dirty="0"/>
              <a:t> характеру та не </a:t>
            </a:r>
            <a:r>
              <a:rPr lang="ru-RU" dirty="0" err="1"/>
              <a:t>плануються</a:t>
            </a:r>
            <a:r>
              <a:rPr lang="ru-RU" dirty="0"/>
              <a:t> </a:t>
            </a:r>
            <a:r>
              <a:rPr lang="ru-RU" dirty="0" err="1"/>
              <a:t>розпорядниками</a:t>
            </a:r>
            <a:r>
              <a:rPr lang="ru-RU" dirty="0"/>
              <a:t> </a:t>
            </a:r>
            <a:r>
              <a:rPr lang="ru-RU" dirty="0" err="1"/>
              <a:t>бюджетних</a:t>
            </a:r>
            <a:r>
              <a:rPr lang="ru-RU" dirty="0"/>
              <a:t> </a:t>
            </a:r>
            <a:r>
              <a:rPr lang="ru-RU" dirty="0" err="1"/>
              <a:t>коштів</a:t>
            </a:r>
            <a:r>
              <a:rPr lang="ru-RU" dirty="0"/>
              <a:t> у </a:t>
            </a:r>
            <a:r>
              <a:rPr lang="ru-RU" dirty="0" err="1"/>
              <a:t>своїх</a:t>
            </a:r>
            <a:r>
              <a:rPr lang="ru-RU" dirty="0"/>
              <a:t> </a:t>
            </a:r>
            <a:r>
              <a:rPr lang="ru-RU" dirty="0" err="1"/>
              <a:t>кошторисах</a:t>
            </a:r>
            <a:r>
              <a:rPr lang="ru-RU" dirty="0"/>
              <a:t>. З </a:t>
            </a:r>
            <a:r>
              <a:rPr lang="ru-RU" dirty="0" err="1"/>
              <a:t>огляду</a:t>
            </a:r>
            <a:r>
              <a:rPr lang="ru-RU" dirty="0"/>
              <a:t> на </a:t>
            </a:r>
            <a:r>
              <a:rPr lang="ru-RU" dirty="0" err="1"/>
              <a:t>це</a:t>
            </a:r>
            <a:r>
              <a:rPr lang="ru-RU" dirty="0"/>
              <a:t>, у </a:t>
            </a:r>
            <a:r>
              <a:rPr lang="ru-RU" dirty="0" err="1"/>
              <a:t>разі</a:t>
            </a:r>
            <a:r>
              <a:rPr lang="ru-RU" dirty="0"/>
              <a:t> фактичного </a:t>
            </a:r>
            <a:r>
              <a:rPr lang="ru-RU" dirty="0" err="1"/>
              <a:t>отримання</a:t>
            </a:r>
            <a:r>
              <a:rPr lang="ru-RU" dirty="0"/>
              <a:t> </a:t>
            </a:r>
            <a:r>
              <a:rPr lang="ru-RU" dirty="0" err="1"/>
              <a:t>гуманітарної</a:t>
            </a:r>
            <a:r>
              <a:rPr lang="ru-RU" dirty="0"/>
              <a:t> </a:t>
            </a:r>
            <a:r>
              <a:rPr lang="ru-RU" dirty="0" err="1"/>
              <a:t>допомоги</a:t>
            </a:r>
            <a:r>
              <a:rPr lang="ru-RU" dirty="0"/>
              <a:t>, </a:t>
            </a:r>
            <a:r>
              <a:rPr lang="ru-RU" dirty="0" err="1"/>
              <a:t>необхідно</a:t>
            </a:r>
            <a:r>
              <a:rPr lang="ru-RU" dirty="0"/>
              <a:t> внести </a:t>
            </a:r>
            <a:r>
              <a:rPr lang="ru-RU" dirty="0" err="1"/>
              <a:t>зміни</a:t>
            </a:r>
            <a:r>
              <a:rPr lang="ru-RU" dirty="0"/>
              <a:t> до </a:t>
            </a:r>
            <a:r>
              <a:rPr lang="ru-RU" dirty="0" err="1"/>
              <a:t>кошторису</a:t>
            </a:r>
            <a:r>
              <a:rPr lang="ru-RU" dirty="0"/>
              <a:t> в </a:t>
            </a:r>
            <a:r>
              <a:rPr lang="ru-RU" dirty="0" err="1"/>
              <a:t>частині</a:t>
            </a:r>
            <a:r>
              <a:rPr lang="ru-RU" dirty="0"/>
              <a:t> </a:t>
            </a:r>
            <a:r>
              <a:rPr lang="ru-RU" dirty="0" err="1"/>
              <a:t>спеціального</a:t>
            </a:r>
            <a:r>
              <a:rPr lang="ru-RU" dirty="0"/>
              <a:t> фонду за </a:t>
            </a:r>
            <a:r>
              <a:rPr lang="ru-RU" dirty="0" err="1"/>
              <a:t>власними</a:t>
            </a:r>
            <a:r>
              <a:rPr lang="ru-RU" dirty="0"/>
              <a:t> </a:t>
            </a:r>
            <a:r>
              <a:rPr lang="ru-RU" dirty="0" err="1"/>
              <a:t>надходженнями</a:t>
            </a:r>
            <a:r>
              <a:rPr lang="ru-RU" dirty="0"/>
              <a:t>.</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a:t>Наприклад передано автомобіль як гуманітарну допомогу.</a:t>
            </a:r>
            <a:endParaRPr lang="uk-UA" dirty="0"/>
          </a:p>
        </p:txBody>
      </p:sp>
      <p:sp>
        <p:nvSpPr>
          <p:cNvPr id="5" name="Місце для тексту 4"/>
          <p:cNvSpPr>
            <a:spLocks noGrp="1"/>
          </p:cNvSpPr>
          <p:nvPr>
            <p:ph type="body" idx="1"/>
          </p:nvPr>
        </p:nvSpPr>
        <p:spPr/>
        <p:txBody>
          <a:bodyPr>
            <a:normAutofit fontScale="77500" lnSpcReduction="20000"/>
          </a:bodyPr>
          <a:lstStyle/>
          <a:p>
            <a:r>
              <a:rPr lang="uk-UA" dirty="0"/>
              <a:t>Оскільки гуманітарна допомога є безоплатним отриманням активу, її оприбуткування оформлюється Актом приймання-передачі основних засобів. За потреби може бути також складений Акт введення в експлуатацію основних засобів</a:t>
            </a:r>
            <a:endParaRPr lang="uk-UA" dirty="0"/>
          </a:p>
          <a:p>
            <a:r>
              <a:rPr lang="uk-UA" dirty="0"/>
              <a:t>Облік Відповідно до п. 7 </a:t>
            </a:r>
            <a:r>
              <a:rPr lang="uk-UA" dirty="0" err="1"/>
              <a:t>розд</a:t>
            </a:r>
            <a:r>
              <a:rPr lang="uk-UA" dirty="0"/>
              <a:t>. </a:t>
            </a:r>
            <a:r>
              <a:rPr lang="en-GB" dirty="0"/>
              <a:t>II </a:t>
            </a:r>
            <a:r>
              <a:rPr lang="uk-UA" dirty="0"/>
              <a:t>НС 1216 об’єкт основних засобів, отриманий безоплатно від інших суб’єктів господарювання, зараховується на баланс установи за однією з таких оцінок:</a:t>
            </a:r>
            <a:endParaRPr lang="uk-UA" dirty="0"/>
          </a:p>
          <a:p>
            <a:r>
              <a:rPr lang="uk-UA" dirty="0"/>
              <a:t>за справедливою вартістю;</a:t>
            </a:r>
            <a:endParaRPr lang="uk-UA" dirty="0"/>
          </a:p>
          <a:p>
            <a:r>
              <a:rPr lang="uk-UA" dirty="0"/>
              <a:t>за вартістю, щодо якої існує достовірна інформація у первинних документах.</a:t>
            </a:r>
            <a:endParaRPr lang="uk-UA" dirty="0"/>
          </a:p>
          <a:p>
            <a:r>
              <a:rPr lang="uk-UA" dirty="0"/>
              <a:t>Автомобіль, отриманий як гуманітарна допомога, як і будь-який інший, який установа планує використовувати для її діяльності протягом строку більш як рік, обліковується на субрахунку 1015 «Транспортні засоби». Натомість якщо б авто було призначено для подальшої передачі іншим особам, його доречно було б визнавати у складі запасів (субрахунок 1815).</a:t>
            </a:r>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тексту 4"/>
          <p:cNvSpPr>
            <a:spLocks noGrp="1"/>
          </p:cNvSpPr>
          <p:nvPr>
            <p:ph type="body" idx="1"/>
          </p:nvPr>
        </p:nvSpPr>
        <p:spPr>
          <a:xfrm>
            <a:off x="769374" y="488438"/>
            <a:ext cx="10515600" cy="4351338"/>
          </a:xfrm>
        </p:spPr>
        <p:txBody>
          <a:bodyPr>
            <a:normAutofit fontScale="85000" lnSpcReduction="20000"/>
          </a:bodyPr>
          <a:lstStyle/>
          <a:p>
            <a:pPr algn="just"/>
            <a:r>
              <a:rPr lang="uk-UA" b="0" i="0" dirty="0">
                <a:solidFill>
                  <a:srgbClr val="3B4952"/>
                </a:solidFill>
                <a:effectLst/>
                <a:latin typeface="Roboto" panose="02000000000000000000" pitchFamily="2" charset="0"/>
              </a:rPr>
              <a:t>Визнання суб'єктами державного сектору доходів від безоплатно отриманих товарів, робіт та послуг у натуральній формі, сум зовнішньої та внутрішньої безоплатної допомоги здійснюється відповідно до Національного положення (стандарту) бухгалтерського обліку в державному секторі 124 "Доходи", затвердженого наказом Міністерства фінансів України 24.12.2010 </a:t>
            </a:r>
            <a:r>
              <a:rPr lang="en-GB" b="0" i="0" dirty="0">
                <a:solidFill>
                  <a:srgbClr val="3B4952"/>
                </a:solidFill>
                <a:effectLst/>
                <a:latin typeface="Roboto" panose="02000000000000000000" pitchFamily="2" charset="0"/>
              </a:rPr>
              <a:t>N 1629.</a:t>
            </a:r>
            <a:endParaRPr lang="en-GB" b="0" i="0" dirty="0">
              <a:solidFill>
                <a:srgbClr val="3B4952"/>
              </a:solidFill>
              <a:effectLst/>
              <a:latin typeface="Roboto" panose="02000000000000000000" pitchFamily="2" charset="0"/>
            </a:endParaRPr>
          </a:p>
          <a:p>
            <a:pPr algn="just"/>
            <a:r>
              <a:rPr lang="uk-UA" b="0" i="0" dirty="0">
                <a:solidFill>
                  <a:srgbClr val="3B4952"/>
                </a:solidFill>
                <a:effectLst/>
                <a:latin typeface="Roboto" panose="02000000000000000000" pitchFamily="2" charset="0"/>
              </a:rPr>
              <a:t>Узагальнення інформації про наявність і рух активів, капіталу, зобов'язань та факти діяльності суб'єктів бухгалтерського обліку в державному секторі здійснюється на рахунках Плану рахунків бухгалтерського обліку в державному секторі, затвердженого наказом Міністерства фінансів України від 31.12.2013 </a:t>
            </a:r>
            <a:r>
              <a:rPr lang="en-GB" b="0" i="0" dirty="0">
                <a:solidFill>
                  <a:srgbClr val="3B4952"/>
                </a:solidFill>
                <a:effectLst/>
                <a:latin typeface="Roboto" panose="02000000000000000000" pitchFamily="2" charset="0"/>
              </a:rPr>
              <a:t>N 1203, </a:t>
            </a:r>
            <a:r>
              <a:rPr lang="uk-UA" b="0" i="0" dirty="0">
                <a:solidFill>
                  <a:srgbClr val="3B4952"/>
                </a:solidFill>
                <a:effectLst/>
                <a:latin typeface="Roboto" panose="02000000000000000000" pitchFamily="2" charset="0"/>
              </a:rPr>
              <a:t>відповідно до Порядку застосування Плану рахунків бухгалтерського обліку в державному секторі, затвердженого наказом Міністерства фінансів України від 29.12.2015 </a:t>
            </a:r>
            <a:r>
              <a:rPr lang="en-GB" b="0" i="0" dirty="0">
                <a:solidFill>
                  <a:srgbClr val="3B4952"/>
                </a:solidFill>
                <a:effectLst/>
                <a:latin typeface="Roboto" panose="02000000000000000000" pitchFamily="2" charset="0"/>
              </a:rPr>
              <a:t>N 1219.</a:t>
            </a:r>
            <a:endParaRPr lang="en-GB" b="0" i="0" dirty="0">
              <a:solidFill>
                <a:srgbClr val="3B4952"/>
              </a:solidFill>
              <a:effectLst/>
              <a:latin typeface="Roboto" panose="02000000000000000000" pitchFamily="2" charset="0"/>
            </a:endParaRPr>
          </a:p>
          <a:p>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тексту 4"/>
          <p:cNvSpPr>
            <a:spLocks noGrp="1"/>
          </p:cNvSpPr>
          <p:nvPr>
            <p:ph type="body" idx="1"/>
          </p:nvPr>
        </p:nvSpPr>
        <p:spPr>
          <a:xfrm>
            <a:off x="651387" y="537599"/>
            <a:ext cx="10515600" cy="4830814"/>
          </a:xfrm>
        </p:spPr>
        <p:txBody>
          <a:bodyPr/>
          <a:lstStyle/>
          <a:p>
            <a:pPr>
              <a:lnSpc>
                <a:spcPct val="107000"/>
              </a:lnSpc>
              <a:spcAft>
                <a:spcPts val="2250"/>
              </a:spcAft>
            </a:pP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Отже</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попри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скасування</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спеціального</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документування</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та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звітування</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про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гуманітарну</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допомогу</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потребу в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складанні</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первинних</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документів</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для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цілей</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бухгалтерського</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обліку</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ніхто</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не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відміняв</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Більше</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того, у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зв’язку</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з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визначенням</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на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законодавчому</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рівні</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відповідальності</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за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нецільове</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використання</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гуманітарної</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допомоги</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(про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це</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детальніше</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нижче</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документальне</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оформлення</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її</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руху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стає</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актуальним</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як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ніколи</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2250"/>
              </a:spcAft>
            </a:pP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Передача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гуманітарної</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допомоги</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набувачам-юридичним</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особам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теж</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може</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бути оформлена шляхом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складання</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та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підписання</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дзеркального</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за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змістом</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акту-</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приймання</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передачі</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гуманітарної</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допомоги</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між</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отримувачем</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та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набувачем</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Також</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не буде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зайвим</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згадане</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у </a:t>
            </a:r>
            <a:r>
              <a:rPr lang="en-US" sz="2000"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шаблоні</a:t>
            </a:r>
            <a:r>
              <a:rPr lang="en-US" sz="2000"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заяви про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визнання</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гуманітарною</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допомогою</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звернення</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2000" b="1" dirty="0" err="1">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набувача-юридичної</a:t>
            </a:r>
            <a:r>
              <a:rPr lang="en-US" sz="2000" b="1" dirty="0">
                <a:solidFill>
                  <a:srgbClr val="2F2F2F"/>
                </a:solidFill>
                <a:effectLst/>
                <a:latin typeface="Roboto" panose="02000000000000000000" pitchFamily="2" charset="0"/>
                <a:ea typeface="Times New Roman" panose="02020603050405020304" pitchFamily="18" charset="0"/>
                <a:cs typeface="Times New Roman" panose="02020603050405020304" pitchFamily="18" charset="0"/>
              </a:rPr>
              <a:t> особи.</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4"/>
          <p:cNvSpPr txBox="1">
            <a:spLocks noGrp="1"/>
          </p:cNvSpPr>
          <p:nvPr>
            <p:ph type="body" idx="1"/>
          </p:nvPr>
        </p:nvSpPr>
        <p:spPr>
          <a:xfrm>
            <a:off x="838200" y="416702"/>
            <a:ext cx="10515600" cy="5190996"/>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rgbClr val="FF0000"/>
              </a:buClr>
              <a:buSzPct val="100000"/>
              <a:buNone/>
            </a:pPr>
            <a:r>
              <a:rPr lang="ru-RU">
                <a:solidFill>
                  <a:srgbClr val="FF0000"/>
                </a:solidFill>
              </a:rPr>
              <a:t>Щодо ведення бухгалтерського обліку гуманітарної допомоги і здійснення контролю</a:t>
            </a:r>
            <a:endParaRPr lang="ru-RU">
              <a:solidFill>
                <a:srgbClr val="FF0000"/>
              </a:solidFill>
            </a:endParaRPr>
          </a:p>
          <a:p>
            <a:pPr marL="228600" lvl="0" indent="-228600" algn="l" rtl="0">
              <a:lnSpc>
                <a:spcPct val="90000"/>
              </a:lnSpc>
              <a:spcBef>
                <a:spcPts val="1000"/>
              </a:spcBef>
              <a:spcAft>
                <a:spcPts val="0"/>
              </a:spcAft>
              <a:buClr>
                <a:schemeClr val="dk1"/>
              </a:buClr>
              <a:buSzPct val="100000"/>
              <a:buChar char="•"/>
            </a:pPr>
            <a:r>
              <a:rPr lang="ru-RU"/>
              <a:t>При отриманні гуманітарної допомоги відповідний ОМС ТГ є отримувачем гуманітарної допомоги – посередником між донором і набувачем гуманітарної допомоги, але тим не менш в момент її отримання в нього збільшуються активи, які зберігаються певний час, після чого вони спрямовуються набувачу (юридичній або фізичній особі) за цільовим призначенням. В результаті відбувається їх зменшення (тобто фактичне використання). Відповідно до ст.1 Закону «Про бухгалтерський облік та фінансову звітність в Україні» зазначені заходи є господарською операцією - дією або подією, яка викликає зміни в структурі активів та зобов’язань, власному капіталі підприємства.</a:t>
            </a:r>
            <a:endParaRPr lang="ru-RU"/>
          </a:p>
          <a:p>
            <a:pPr marL="228600" lvl="0" indent="-228600" algn="l" rtl="0">
              <a:lnSpc>
                <a:spcPct val="90000"/>
              </a:lnSpc>
              <a:spcBef>
                <a:spcPts val="1000"/>
              </a:spcBef>
              <a:spcAft>
                <a:spcPts val="0"/>
              </a:spcAft>
              <a:buClr>
                <a:schemeClr val="dk1"/>
              </a:buClr>
              <a:buSzPct val="100000"/>
              <a:buChar char="•"/>
            </a:pPr>
            <a:r>
              <a:rPr lang="ru-RU"/>
              <a:t>Бухгалтерський облік гуманітарної допомоги та відповідна звітність здійснюються отримувачами гуманітарної допомоги та набувачами гуманітарної допомоги (юридичними особами) у порядку, встановленому центральним органом виконавчої влади, що забезпечує формування та реалізує державну фінансову політику (Міністерством фінансів України!).- абз.4 ст.11 Закону № 1192. </a:t>
            </a:r>
            <a:endParaRPr lang="ru-RU"/>
          </a:p>
          <a:p>
            <a:pPr marL="228600" lvl="0" indent="-77470" algn="l" rtl="0">
              <a:lnSpc>
                <a:spcPct val="90000"/>
              </a:lnSpc>
              <a:spcBef>
                <a:spcPts val="1000"/>
              </a:spcBef>
              <a:spcAft>
                <a:spcPts val="0"/>
              </a:spcAft>
              <a:buClr>
                <a:schemeClr val="dk1"/>
              </a:buClr>
              <a:buSzPct val="100000"/>
              <a:buNone/>
            </a:p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5"/>
          <p:cNvSpPr txBox="1">
            <a:spLocks noGrp="1"/>
          </p:cNvSpPr>
          <p:nvPr>
            <p:ph type="body" idx="1"/>
          </p:nvPr>
        </p:nvSpPr>
        <p:spPr>
          <a:xfrm>
            <a:off x="838200" y="625151"/>
            <a:ext cx="10515600" cy="5551812"/>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90000"/>
              </a:lnSpc>
              <a:spcBef>
                <a:spcPts val="0"/>
              </a:spcBef>
              <a:spcAft>
                <a:spcPts val="0"/>
              </a:spcAft>
              <a:buClr>
                <a:srgbClr val="FF0000"/>
              </a:buClr>
              <a:buSzPct val="100000"/>
              <a:buNone/>
            </a:pPr>
            <a:r>
              <a:rPr lang="ru-RU">
                <a:solidFill>
                  <a:srgbClr val="FF0000"/>
                </a:solidFill>
              </a:rPr>
              <a:t>Ведення бухгалтерського обліку виконання місцевих бюджетів здійснюються з урахуванням положень статей 56 і 57 Бюджетного кодексу України (БКУ)</a:t>
            </a:r>
            <a:endParaRPr lang="ru-RU">
              <a:solidFill>
                <a:srgbClr val="FF0000"/>
              </a:solidFill>
            </a:endParaRPr>
          </a:p>
          <a:p>
            <a:pPr marL="0" lvl="0" indent="0" algn="l" rtl="0">
              <a:lnSpc>
                <a:spcPct val="90000"/>
              </a:lnSpc>
              <a:spcBef>
                <a:spcPts val="1000"/>
              </a:spcBef>
              <a:spcAft>
                <a:spcPts val="0"/>
              </a:spcAft>
              <a:buClr>
                <a:schemeClr val="dk1"/>
              </a:buClr>
              <a:buSzPct val="100000"/>
              <a:buNone/>
            </a:pPr>
            <a:r>
              <a:rPr lang="ru-RU"/>
              <a:t>У свою чергу, абз.2 ч.2 статті 56 встановлено наступне:</a:t>
            </a:r>
            <a:endParaRPr lang="ru-RU"/>
          </a:p>
          <a:p>
            <a:pPr marL="228600" lvl="0" indent="-228600" algn="l" rtl="0">
              <a:lnSpc>
                <a:spcPct val="90000"/>
              </a:lnSpc>
              <a:spcBef>
                <a:spcPts val="1000"/>
              </a:spcBef>
              <a:spcAft>
                <a:spcPts val="0"/>
              </a:spcAft>
              <a:buClr>
                <a:schemeClr val="dk1"/>
              </a:buClr>
              <a:buSzPct val="100000"/>
              <a:buChar char="•"/>
            </a:pPr>
            <a:r>
              <a:rPr lang="ru-RU"/>
              <a:t>Бюджетні установи ведуть бухгалтерський облік відповідно до національних положень (стандартів) бухгалтерського обліку в державному секторі та інших нормативно-правових актів щодо ведення бухгалтерського обліку в порядку, встановленому Міністерством фінансів України.</a:t>
            </a:r>
            <a:endParaRPr lang="ru-RU"/>
          </a:p>
          <a:p>
            <a:pPr marL="228600" lvl="0" indent="-228600" algn="l" rtl="0">
              <a:lnSpc>
                <a:spcPct val="90000"/>
              </a:lnSpc>
              <a:spcBef>
                <a:spcPts val="1000"/>
              </a:spcBef>
              <a:spcAft>
                <a:spcPts val="0"/>
              </a:spcAft>
              <a:buClr>
                <a:schemeClr val="dk1"/>
              </a:buClr>
              <a:buSzPct val="100000"/>
              <a:buChar char="•"/>
            </a:pPr>
            <a:r>
              <a:rPr lang="ru-RU"/>
              <a:t>В абз.2 ч.2 Ст.4 БКУ встановлено наступне правило:</a:t>
            </a:r>
            <a:endParaRPr lang="ru-RU"/>
          </a:p>
          <a:p>
            <a:pPr marL="228600" lvl="0" indent="-228600" algn="l" rtl="0">
              <a:lnSpc>
                <a:spcPct val="90000"/>
              </a:lnSpc>
              <a:spcBef>
                <a:spcPts val="1000"/>
              </a:spcBef>
              <a:spcAft>
                <a:spcPts val="0"/>
              </a:spcAft>
              <a:buClr>
                <a:schemeClr val="dk1"/>
              </a:buClr>
              <a:buSzPct val="100000"/>
              <a:buChar char="•"/>
            </a:pPr>
            <a:r>
              <a:rPr lang="ru-RU"/>
              <a:t>Якщо іншим нормативно-правовим актом бюджетні відносини визначаються інакше, ніж у цьому Кодексі, застосовуються відповідні норми цього Кодексу.</a:t>
            </a:r>
            <a:endParaRPr lang="ru-RU"/>
          </a:p>
          <a:p>
            <a:pPr marL="228600" lvl="0" indent="-228600" algn="l" rtl="0">
              <a:lnSpc>
                <a:spcPct val="90000"/>
              </a:lnSpc>
              <a:spcBef>
                <a:spcPts val="1000"/>
              </a:spcBef>
              <a:spcAft>
                <a:spcPts val="0"/>
              </a:spcAft>
              <a:buClr>
                <a:schemeClr val="dk1"/>
              </a:buClr>
              <a:buSzPct val="100000"/>
              <a:buChar char="•"/>
            </a:pPr>
            <a:r>
              <a:rPr lang="ru-RU"/>
              <a:t>Таким чином, БКУ є пріоритетним нормативно-правовим актом, положення якого є обов’язковими для виконання бюджетними установами (зокрема ОМС ТГ). Тому ОМС ТГ повинні вести бухгалтерський облік і складати відповідну звітність згідно з до вимогами БКУ.</a:t>
            </a:r>
            <a:endParaRPr lang="ru-RU"/>
          </a:p>
          <a:p>
            <a:pPr marL="228600" lvl="0" indent="-77470" algn="l" rtl="0">
              <a:lnSpc>
                <a:spcPct val="90000"/>
              </a:lnSpc>
              <a:spcBef>
                <a:spcPts val="1000"/>
              </a:spcBef>
              <a:spcAft>
                <a:spcPts val="0"/>
              </a:spcAft>
              <a:buClr>
                <a:schemeClr val="dk1"/>
              </a:buClr>
              <a:buSzPct val="100000"/>
              <a:buNone/>
            </a:p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6"/>
          <p:cNvSpPr txBox="1">
            <a:spLocks noGrp="1"/>
          </p:cNvSpPr>
          <p:nvPr>
            <p:ph type="body" idx="1"/>
          </p:nvPr>
        </p:nvSpPr>
        <p:spPr>
          <a:xfrm>
            <a:off x="838200" y="681135"/>
            <a:ext cx="10515600" cy="549582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ru-RU" dirty="0" err="1"/>
              <a:t>Отримання</a:t>
            </a:r>
            <a:r>
              <a:rPr lang="ru-RU" dirty="0"/>
              <a:t> </a:t>
            </a:r>
            <a:r>
              <a:rPr lang="ru-RU" dirty="0" err="1"/>
              <a:t>гуманітарної</a:t>
            </a:r>
            <a:r>
              <a:rPr lang="ru-RU" dirty="0"/>
              <a:t> </a:t>
            </a:r>
            <a:r>
              <a:rPr lang="ru-RU" dirty="0" err="1"/>
              <a:t>допомоги</a:t>
            </a:r>
            <a:r>
              <a:rPr lang="ru-RU" dirty="0"/>
              <a:t>, </a:t>
            </a:r>
            <a:r>
              <a:rPr lang="ru-RU" dirty="0" err="1"/>
              <a:t>потрібно</a:t>
            </a:r>
            <a:r>
              <a:rPr lang="ru-RU" dirty="0"/>
              <a:t> </a:t>
            </a:r>
            <a:r>
              <a:rPr lang="ru-RU" dirty="0" err="1"/>
              <a:t>підтверджувати</a:t>
            </a:r>
            <a:r>
              <a:rPr lang="ru-RU" dirty="0"/>
              <a:t> </a:t>
            </a:r>
            <a:r>
              <a:rPr lang="ru-RU" dirty="0" err="1"/>
              <a:t>первинними</a:t>
            </a:r>
            <a:r>
              <a:rPr lang="ru-RU" dirty="0"/>
              <a:t> документами ( ст. 9 </a:t>
            </a:r>
            <a:r>
              <a:rPr lang="ru-RU" dirty="0">
                <a:hlinkClick r:id="rId1"/>
              </a:rPr>
              <a:t>Закону про </a:t>
            </a:r>
            <a:r>
              <a:rPr lang="ru-RU" dirty="0" err="1">
                <a:hlinkClick r:id="rId1"/>
              </a:rPr>
              <a:t>бухоблік</a:t>
            </a:r>
            <a:r>
              <a:rPr lang="ru-RU" dirty="0"/>
              <a:t>).</a:t>
            </a:r>
            <a:endParaRPr dirty="0"/>
          </a:p>
          <a:p>
            <a:pPr marL="0" lvl="0" indent="0" algn="l" rtl="0">
              <a:lnSpc>
                <a:spcPct val="90000"/>
              </a:lnSpc>
              <a:spcBef>
                <a:spcPts val="1000"/>
              </a:spcBef>
              <a:spcAft>
                <a:spcPts val="0"/>
              </a:spcAft>
              <a:buClr>
                <a:schemeClr val="dk1"/>
              </a:buClr>
              <a:buSzPts val="2800"/>
              <a:buNone/>
            </a:pPr>
            <a:r>
              <a:rPr lang="ru-RU" dirty="0" err="1"/>
              <a:t>Первинні</a:t>
            </a:r>
            <a:r>
              <a:rPr lang="ru-RU" dirty="0"/>
              <a:t> </a:t>
            </a:r>
            <a:r>
              <a:rPr lang="ru-RU" dirty="0" err="1"/>
              <a:t>документи</a:t>
            </a:r>
            <a:r>
              <a:rPr lang="ru-RU" dirty="0"/>
              <a:t> </a:t>
            </a:r>
            <a:r>
              <a:rPr lang="ru-RU" dirty="0" err="1"/>
              <a:t>включають</a:t>
            </a:r>
            <a:r>
              <a:rPr lang="ru-RU" dirty="0"/>
              <a:t> </a:t>
            </a:r>
            <a:r>
              <a:rPr lang="ru-RU" dirty="0" err="1"/>
              <a:t>такі</a:t>
            </a:r>
            <a:r>
              <a:rPr lang="ru-RU" dirty="0"/>
              <a:t> </a:t>
            </a:r>
            <a:r>
              <a:rPr lang="ru-RU" dirty="0" err="1"/>
              <a:t>обов’язкові</a:t>
            </a:r>
            <a:r>
              <a:rPr lang="ru-RU" dirty="0"/>
              <a:t> </a:t>
            </a:r>
            <a:r>
              <a:rPr lang="ru-RU" dirty="0" err="1"/>
              <a:t>реквізити</a:t>
            </a:r>
            <a:r>
              <a:rPr lang="ru-RU" dirty="0"/>
              <a:t>:</a:t>
            </a:r>
            <a:endParaRPr dirty="0"/>
          </a:p>
          <a:p>
            <a:pPr marL="0" lvl="0" indent="0" algn="l" rtl="0">
              <a:lnSpc>
                <a:spcPct val="90000"/>
              </a:lnSpc>
              <a:spcBef>
                <a:spcPts val="1000"/>
              </a:spcBef>
              <a:spcAft>
                <a:spcPts val="0"/>
              </a:spcAft>
              <a:buClr>
                <a:schemeClr val="dk1"/>
              </a:buClr>
              <a:buSzPts val="2800"/>
              <a:buNone/>
            </a:pPr>
            <a:r>
              <a:rPr lang="ru-RU" dirty="0"/>
              <a:t>●	</a:t>
            </a:r>
            <a:r>
              <a:rPr lang="ru-RU" dirty="0" err="1"/>
              <a:t>назву</a:t>
            </a:r>
            <a:r>
              <a:rPr lang="ru-RU" dirty="0"/>
              <a:t> документа (</a:t>
            </a:r>
            <a:r>
              <a:rPr lang="ru-RU" dirty="0" err="1"/>
              <a:t>форми</a:t>
            </a:r>
            <a:r>
              <a:rPr lang="ru-RU" dirty="0"/>
              <a:t>);</a:t>
            </a:r>
            <a:endParaRPr dirty="0"/>
          </a:p>
          <a:p>
            <a:pPr marL="0" lvl="0" indent="0" algn="l" rtl="0">
              <a:lnSpc>
                <a:spcPct val="90000"/>
              </a:lnSpc>
              <a:spcBef>
                <a:spcPts val="1000"/>
              </a:spcBef>
              <a:spcAft>
                <a:spcPts val="0"/>
              </a:spcAft>
              <a:buClr>
                <a:schemeClr val="dk1"/>
              </a:buClr>
              <a:buSzPts val="2800"/>
              <a:buNone/>
            </a:pPr>
            <a:r>
              <a:rPr lang="ru-RU" dirty="0"/>
              <a:t>●	дату </a:t>
            </a:r>
            <a:r>
              <a:rPr lang="ru-RU" dirty="0" err="1"/>
              <a:t>складання</a:t>
            </a:r>
            <a:r>
              <a:rPr lang="ru-RU" dirty="0"/>
              <a:t>;</a:t>
            </a:r>
            <a:endParaRPr dirty="0"/>
          </a:p>
          <a:p>
            <a:pPr marL="0" lvl="0" indent="0" algn="l" rtl="0">
              <a:lnSpc>
                <a:spcPct val="90000"/>
              </a:lnSpc>
              <a:spcBef>
                <a:spcPts val="1000"/>
              </a:spcBef>
              <a:spcAft>
                <a:spcPts val="0"/>
              </a:spcAft>
              <a:buClr>
                <a:schemeClr val="dk1"/>
              </a:buClr>
              <a:buSzPts val="2800"/>
              <a:buNone/>
            </a:pPr>
            <a:r>
              <a:rPr lang="ru-RU" dirty="0"/>
              <a:t>●	</a:t>
            </a:r>
            <a:r>
              <a:rPr lang="ru-RU" dirty="0" err="1"/>
              <a:t>назву</a:t>
            </a:r>
            <a:r>
              <a:rPr lang="ru-RU" dirty="0"/>
              <a:t> </a:t>
            </a:r>
            <a:r>
              <a:rPr lang="ru-RU" dirty="0" err="1"/>
              <a:t>підприємства</a:t>
            </a:r>
            <a:r>
              <a:rPr lang="ru-RU" dirty="0"/>
              <a:t>, від </a:t>
            </a:r>
            <a:r>
              <a:rPr lang="ru-RU" dirty="0" err="1"/>
              <a:t>імені</a:t>
            </a:r>
            <a:r>
              <a:rPr lang="ru-RU" dirty="0"/>
              <a:t> </a:t>
            </a:r>
            <a:r>
              <a:rPr lang="ru-RU" dirty="0" err="1"/>
              <a:t>якого</a:t>
            </a:r>
            <a:r>
              <a:rPr lang="ru-RU" dirty="0"/>
              <a:t> склали документ;</a:t>
            </a:r>
            <a:endParaRPr dirty="0"/>
          </a:p>
          <a:p>
            <a:pPr marL="0" lvl="0" indent="0" algn="l" rtl="0">
              <a:lnSpc>
                <a:spcPct val="90000"/>
              </a:lnSpc>
              <a:spcBef>
                <a:spcPts val="1000"/>
              </a:spcBef>
              <a:spcAft>
                <a:spcPts val="0"/>
              </a:spcAft>
              <a:buClr>
                <a:schemeClr val="dk1"/>
              </a:buClr>
              <a:buSzPts val="2800"/>
              <a:buNone/>
            </a:pPr>
            <a:r>
              <a:rPr lang="ru-RU" dirty="0"/>
              <a:t>●	</a:t>
            </a:r>
            <a:r>
              <a:rPr lang="ru-RU" dirty="0" err="1"/>
              <a:t>зміст</a:t>
            </a:r>
            <a:r>
              <a:rPr lang="ru-RU" dirty="0"/>
              <a:t>, </a:t>
            </a:r>
            <a:r>
              <a:rPr lang="ru-RU" dirty="0" err="1"/>
              <a:t>обсяг</a:t>
            </a:r>
            <a:r>
              <a:rPr lang="ru-RU" dirty="0"/>
              <a:t>, </a:t>
            </a:r>
            <a:r>
              <a:rPr lang="ru-RU" dirty="0" err="1"/>
              <a:t>одиницю</a:t>
            </a:r>
            <a:r>
              <a:rPr lang="ru-RU" dirty="0"/>
              <a:t> </a:t>
            </a:r>
            <a:r>
              <a:rPr lang="ru-RU" dirty="0" err="1"/>
              <a:t>виміру</a:t>
            </a:r>
            <a:r>
              <a:rPr lang="ru-RU" dirty="0"/>
              <a:t> </a:t>
            </a:r>
            <a:r>
              <a:rPr lang="ru-RU" dirty="0" err="1"/>
              <a:t>господарської</a:t>
            </a:r>
            <a:r>
              <a:rPr lang="ru-RU" dirty="0"/>
              <a:t> </a:t>
            </a:r>
            <a:r>
              <a:rPr lang="ru-RU" dirty="0" err="1"/>
              <a:t>операції</a:t>
            </a:r>
            <a:r>
              <a:rPr lang="ru-RU" dirty="0"/>
              <a:t>;</a:t>
            </a:r>
            <a:endParaRPr dirty="0"/>
          </a:p>
          <a:p>
            <a:pPr marL="0" lvl="0" indent="0" algn="l" rtl="0">
              <a:lnSpc>
                <a:spcPct val="90000"/>
              </a:lnSpc>
              <a:spcBef>
                <a:spcPts val="1000"/>
              </a:spcBef>
              <a:spcAft>
                <a:spcPts val="0"/>
              </a:spcAft>
              <a:buClr>
                <a:schemeClr val="dk1"/>
              </a:buClr>
              <a:buSzPts val="2800"/>
              <a:buNone/>
            </a:pPr>
            <a:r>
              <a:rPr lang="ru-RU" dirty="0"/>
              <a:t>●	посади </a:t>
            </a:r>
            <a:r>
              <a:rPr lang="ru-RU" dirty="0" err="1"/>
              <a:t>осіб</a:t>
            </a:r>
            <a:r>
              <a:rPr lang="ru-RU" dirty="0"/>
              <a:t>, </a:t>
            </a:r>
            <a:r>
              <a:rPr lang="ru-RU" dirty="0" err="1"/>
              <a:t>відповідальних</a:t>
            </a:r>
            <a:r>
              <a:rPr lang="ru-RU" dirty="0"/>
              <a:t> за </a:t>
            </a:r>
            <a:r>
              <a:rPr lang="ru-RU" dirty="0" err="1"/>
              <a:t>проведення</a:t>
            </a:r>
            <a:r>
              <a:rPr lang="ru-RU" dirty="0"/>
              <a:t> і </a:t>
            </a:r>
            <a:r>
              <a:rPr lang="ru-RU" dirty="0" err="1"/>
              <a:t>правильність</a:t>
            </a:r>
            <a:r>
              <a:rPr lang="ru-RU" dirty="0"/>
              <a:t> </a:t>
            </a:r>
            <a:r>
              <a:rPr lang="ru-RU" dirty="0" err="1"/>
              <a:t>оформлення</a:t>
            </a:r>
            <a:r>
              <a:rPr lang="ru-RU" dirty="0"/>
              <a:t> </a:t>
            </a:r>
            <a:r>
              <a:rPr lang="ru-RU" dirty="0" err="1"/>
              <a:t>господарської</a:t>
            </a:r>
            <a:r>
              <a:rPr lang="ru-RU" dirty="0"/>
              <a:t> </a:t>
            </a:r>
            <a:r>
              <a:rPr lang="ru-RU" dirty="0" err="1"/>
              <a:t>операції</a:t>
            </a:r>
            <a:r>
              <a:rPr lang="ru-RU" dirty="0"/>
              <a:t>;</a:t>
            </a:r>
            <a:endParaRPr dirty="0"/>
          </a:p>
          <a:p>
            <a:pPr marL="0" lvl="0" indent="0" algn="l" rtl="0">
              <a:lnSpc>
                <a:spcPct val="90000"/>
              </a:lnSpc>
              <a:spcBef>
                <a:spcPts val="1000"/>
              </a:spcBef>
              <a:spcAft>
                <a:spcPts val="0"/>
              </a:spcAft>
              <a:buClr>
                <a:schemeClr val="dk1"/>
              </a:buClr>
              <a:buSzPts val="2800"/>
              <a:buNone/>
            </a:pPr>
            <a:r>
              <a:rPr lang="ru-RU" dirty="0"/>
              <a:t>●	</a:t>
            </a:r>
            <a:r>
              <a:rPr lang="ru-RU" dirty="0" err="1"/>
              <a:t>особистий</a:t>
            </a:r>
            <a:r>
              <a:rPr lang="ru-RU" dirty="0"/>
              <a:t> </a:t>
            </a:r>
            <a:r>
              <a:rPr lang="ru-RU" dirty="0" err="1"/>
              <a:t>підпис</a:t>
            </a:r>
            <a:r>
              <a:rPr lang="ru-RU" dirty="0"/>
              <a:t> </a:t>
            </a:r>
            <a:r>
              <a:rPr lang="ru-RU" dirty="0" err="1"/>
              <a:t>або</a:t>
            </a:r>
            <a:r>
              <a:rPr lang="ru-RU" dirty="0"/>
              <a:t> </a:t>
            </a:r>
            <a:r>
              <a:rPr lang="ru-RU" dirty="0" err="1"/>
              <a:t>інші</a:t>
            </a:r>
            <a:r>
              <a:rPr lang="ru-RU" dirty="0"/>
              <a:t> </a:t>
            </a:r>
            <a:r>
              <a:rPr lang="ru-RU" dirty="0" err="1"/>
              <a:t>дані</a:t>
            </a:r>
            <a:r>
              <a:rPr lang="ru-RU" dirty="0"/>
              <a:t>, </a:t>
            </a:r>
            <a:r>
              <a:rPr lang="ru-RU" dirty="0" err="1"/>
              <a:t>що</a:t>
            </a:r>
            <a:r>
              <a:rPr lang="ru-RU" dirty="0"/>
              <a:t> </a:t>
            </a:r>
            <a:r>
              <a:rPr lang="ru-RU" dirty="0" err="1"/>
              <a:t>дають</a:t>
            </a:r>
            <a:r>
              <a:rPr lang="ru-RU" dirty="0"/>
              <a:t> </a:t>
            </a:r>
            <a:r>
              <a:rPr lang="ru-RU" dirty="0" err="1"/>
              <a:t>змогу</a:t>
            </a:r>
            <a:r>
              <a:rPr lang="ru-RU" dirty="0"/>
              <a:t> </a:t>
            </a:r>
            <a:r>
              <a:rPr lang="ru-RU" dirty="0" err="1"/>
              <a:t>ідентифікувати</a:t>
            </a:r>
            <a:r>
              <a:rPr lang="ru-RU" dirty="0"/>
              <a:t> особу, яка брала участь у </a:t>
            </a:r>
            <a:r>
              <a:rPr lang="ru-RU" dirty="0" err="1"/>
              <a:t>проведенні</a:t>
            </a:r>
            <a:r>
              <a:rPr lang="ru-RU" dirty="0"/>
              <a:t> </a:t>
            </a:r>
            <a:r>
              <a:rPr lang="ru-RU" dirty="0" err="1"/>
              <a:t>господарської</a:t>
            </a:r>
            <a:r>
              <a:rPr lang="ru-RU" dirty="0"/>
              <a:t> </a:t>
            </a:r>
            <a:r>
              <a:rPr lang="ru-RU" dirty="0" err="1"/>
              <a:t>операції</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1"/>
          <a:stretch>
            <a:fillRect/>
          </a:stretch>
        </p:blipFill>
        <p:spPr>
          <a:xfrm>
            <a:off x="1170039" y="373885"/>
            <a:ext cx="9603658" cy="493709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rotWithShape="1">
          <a:blip r:embed="rId1"/>
          <a:srcRect l="2828" r="1697" b="1665"/>
          <a:stretch>
            <a:fillRect/>
          </a:stretch>
        </p:blipFill>
        <p:spPr>
          <a:xfrm>
            <a:off x="1691148" y="191536"/>
            <a:ext cx="8298426" cy="5226038"/>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8"/>
          <p:cNvSpPr txBox="1">
            <a:spLocks noGrp="1"/>
          </p:cNvSpPr>
          <p:nvPr>
            <p:ph type="body" idx="1"/>
          </p:nvPr>
        </p:nvSpPr>
        <p:spPr>
          <a:xfrm>
            <a:off x="838200" y="615820"/>
            <a:ext cx="10515600" cy="5561143"/>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90000"/>
              </a:lnSpc>
              <a:spcBef>
                <a:spcPts val="0"/>
              </a:spcBef>
              <a:spcAft>
                <a:spcPts val="0"/>
              </a:spcAft>
              <a:buClr>
                <a:schemeClr val="dk1"/>
              </a:buClr>
              <a:buSzPct val="100000"/>
              <a:buNone/>
            </a:pPr>
            <a:r>
              <a:rPr lang="ru-RU"/>
              <a:t>Далі коротко інформація щодо правил, яких слід дотримуватися при веденні бухгалтерського обліку гуманітарної допомоги, яка може бути різноманітною.</a:t>
            </a:r>
            <a:endParaRPr lang="ru-RU"/>
          </a:p>
          <a:p>
            <a:pPr marL="0" lvl="0" indent="0" algn="l" rtl="0">
              <a:lnSpc>
                <a:spcPct val="90000"/>
              </a:lnSpc>
              <a:spcBef>
                <a:spcPts val="1000"/>
              </a:spcBef>
              <a:spcAft>
                <a:spcPts val="0"/>
              </a:spcAft>
              <a:buClr>
                <a:schemeClr val="dk1"/>
              </a:buClr>
              <a:buSzPct val="100000"/>
              <a:buNone/>
            </a:pPr>
            <a:r>
              <a:rPr lang="ru-RU" b="1" i="1"/>
              <a:t>ОСНОВНІ ЗАСОБИ</a:t>
            </a:r>
            <a:endParaRPr lang="ru-RU" b="1" i="1"/>
          </a:p>
          <a:p>
            <a:pPr marL="0" lvl="0" indent="0" algn="l" rtl="0">
              <a:lnSpc>
                <a:spcPct val="90000"/>
              </a:lnSpc>
              <a:spcBef>
                <a:spcPts val="1000"/>
              </a:spcBef>
              <a:spcAft>
                <a:spcPts val="0"/>
              </a:spcAft>
              <a:buClr>
                <a:schemeClr val="dk1"/>
              </a:buClr>
              <a:buSzPct val="100000"/>
              <a:buNone/>
            </a:pPr>
            <a:r>
              <a:rPr lang="ru-RU"/>
              <a:t>Первісною вартістю основних засобів (далі – ОЗ), отриманих безоплатно від фізичних та юридичних осіб (крім суб’єктів держсектору):</a:t>
            </a:r>
            <a:endParaRPr lang="ru-RU"/>
          </a:p>
          <a:p>
            <a:pPr marL="228600" lvl="0" indent="-228600" algn="l" rtl="0">
              <a:lnSpc>
                <a:spcPct val="90000"/>
              </a:lnSpc>
              <a:spcBef>
                <a:spcPts val="1000"/>
              </a:spcBef>
              <a:spcAft>
                <a:spcPts val="0"/>
              </a:spcAft>
              <a:buClr>
                <a:schemeClr val="dk1"/>
              </a:buClr>
              <a:buSzPct val="100000"/>
              <a:buChar char="•"/>
            </a:pPr>
            <a:r>
              <a:rPr lang="ru-RU"/>
              <a:t>є їхня справедлива вартість на дату отримання з урахуванням витрат, передбачених п. 5 розд. II НП(С)БОДС 121 (п. 7 розд. II цього стандарту);</a:t>
            </a:r>
            <a:endParaRPr lang="ru-RU"/>
          </a:p>
          <a:p>
            <a:pPr marL="228600" lvl="0" indent="-228600" algn="l" rtl="0">
              <a:lnSpc>
                <a:spcPct val="90000"/>
              </a:lnSpc>
              <a:spcBef>
                <a:spcPts val="1000"/>
              </a:spcBef>
              <a:spcAft>
                <a:spcPts val="0"/>
              </a:spcAft>
              <a:buClr>
                <a:schemeClr val="dk1"/>
              </a:buClr>
              <a:buSzPct val="100000"/>
              <a:buChar char="•"/>
            </a:pPr>
            <a:r>
              <a:rPr lang="ru-RU"/>
              <a:t>може бути вартість, щодо якої є достовірна інформація, зокрема згідно з відповідними первинними документами, з урахуванням витрат, передбачених п. 5 розд. II НП(С)БОДС 121.</a:t>
            </a:r>
            <a:endParaRPr lang="ru-RU"/>
          </a:p>
          <a:p>
            <a:pPr marL="228600" lvl="0" indent="-228600" algn="l" rtl="0">
              <a:lnSpc>
                <a:spcPct val="90000"/>
              </a:lnSpc>
              <a:spcBef>
                <a:spcPts val="1000"/>
              </a:spcBef>
              <a:spcAft>
                <a:spcPts val="0"/>
              </a:spcAft>
              <a:buClr>
                <a:schemeClr val="dk1"/>
              </a:buClr>
              <a:buSzPct val="100000"/>
              <a:buChar char="•"/>
            </a:pPr>
            <a:r>
              <a:rPr lang="ru-RU"/>
              <a:t>Первісна вартість ОЗ, отриманих від суб’єктів держсектору, відображається так само, як і в разі звичайного отримання, але із зазначенням нарахованої суми зносу (п. 8 розд. II НП(С)БОДС 121).</a:t>
            </a:r>
            <a:endParaRPr lang="ru-RU"/>
          </a:p>
          <a:p>
            <a:pPr marL="228600" lvl="0" indent="-228600" algn="l" rtl="0">
              <a:lnSpc>
                <a:spcPct val="90000"/>
              </a:lnSpc>
              <a:spcBef>
                <a:spcPts val="1000"/>
              </a:spcBef>
              <a:spcAft>
                <a:spcPts val="0"/>
              </a:spcAft>
              <a:buClr>
                <a:schemeClr val="dk1"/>
              </a:buClr>
              <a:buSzPct val="100000"/>
              <a:buChar char="•"/>
            </a:pPr>
            <a:r>
              <a:rPr lang="ru-RU"/>
              <a:t>Якщо достовірна інформація про первісну вартість ОЗ відсутня, вона визначається на рівні справедливої вартості на дату отримання, оцінка якої проводиться відповідно до законодавства.</a:t>
            </a:r>
            <a:endParaRPr lang="ru-RU"/>
          </a:p>
          <a:p>
            <a:pPr marL="228600" lvl="0" indent="-77470" algn="l" rtl="0">
              <a:lnSpc>
                <a:spcPct val="90000"/>
              </a:lnSpc>
              <a:spcBef>
                <a:spcPts val="1000"/>
              </a:spcBef>
              <a:spcAft>
                <a:spcPts val="0"/>
              </a:spcAft>
              <a:buClr>
                <a:schemeClr val="dk1"/>
              </a:buClr>
              <a:buSzPct val="100000"/>
              <a:buNone/>
            </a:p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panose="020F0502020204030204"/>
              <a:buNone/>
            </a:pPr>
            <a:r>
              <a:rPr lang="ru-RU"/>
              <a:t>Гуманітарна допомога</a:t>
            </a:r>
            <a:endParaRPr lang="ru-RU"/>
          </a:p>
        </p:txBody>
      </p:sp>
      <p:sp>
        <p:nvSpPr>
          <p:cNvPr id="164" name="Google Shape;164;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115000"/>
              </a:lnSpc>
              <a:spcBef>
                <a:spcPts val="0"/>
              </a:spcBef>
              <a:spcAft>
                <a:spcPts val="0"/>
              </a:spcAft>
              <a:buClr>
                <a:srgbClr val="212529"/>
              </a:buClr>
              <a:buSzPts val="1800"/>
              <a:buChar char="•"/>
            </a:pPr>
            <a:r>
              <a:rPr lang="ru-RU" sz="1800">
                <a:solidFill>
                  <a:srgbClr val="212529"/>
                </a:solidFill>
                <a:latin typeface="Arial" panose="020B0604020202020204"/>
                <a:ea typeface="Arial" panose="020B0604020202020204"/>
                <a:cs typeface="Arial" panose="020B0604020202020204"/>
                <a:sym typeface="Arial" panose="020B0604020202020204"/>
              </a:rPr>
              <a:t>Органи державної влади та органи місцевого самоврядування в умовах воєнного стану здійснюють повноваження, надані їм</a:t>
            </a:r>
            <a:r>
              <a:rPr lang="ru-RU" sz="1800" u="sng">
                <a:solidFill>
                  <a:schemeClr val="hlink"/>
                </a:solidFill>
                <a:latin typeface="Arial" panose="020B0604020202020204"/>
                <a:ea typeface="Arial" panose="020B0604020202020204"/>
                <a:cs typeface="Arial" panose="020B0604020202020204"/>
                <a:sym typeface="Arial" panose="020B0604020202020204"/>
                <a:hlinkClick r:id="rId1"/>
              </a:rPr>
              <a:t> Конституцією України</a:t>
            </a:r>
            <a:r>
              <a:rPr lang="ru-RU" sz="1800">
                <a:solidFill>
                  <a:srgbClr val="C00000"/>
                </a:solidFill>
                <a:latin typeface="Arial" panose="020B0604020202020204"/>
                <a:ea typeface="Arial" panose="020B0604020202020204"/>
                <a:cs typeface="Arial" panose="020B0604020202020204"/>
                <a:sym typeface="Arial" panose="020B0604020202020204"/>
              </a:rPr>
              <a:t>,</a:t>
            </a:r>
            <a:r>
              <a:rPr lang="ru-RU" sz="1800">
                <a:solidFill>
                  <a:srgbClr val="212529"/>
                </a:solidFill>
                <a:latin typeface="Arial" panose="020B0604020202020204"/>
                <a:ea typeface="Arial" panose="020B0604020202020204"/>
                <a:cs typeface="Arial" panose="020B0604020202020204"/>
                <a:sym typeface="Arial" panose="020B0604020202020204"/>
              </a:rPr>
              <a:t> цим ( </a:t>
            </a:r>
            <a:r>
              <a:rPr lang="ru-RU" sz="1800" u="sng">
                <a:solidFill>
                  <a:srgbClr val="212529"/>
                </a:solidFill>
                <a:latin typeface="Arial" panose="020B0604020202020204"/>
                <a:ea typeface="Arial" panose="020B0604020202020204"/>
                <a:cs typeface="Arial" panose="020B0604020202020204"/>
                <a:sym typeface="Arial" panose="020B0604020202020204"/>
              </a:rPr>
              <a:t>Закон України «Про правовий режим воєнного стану»</a:t>
            </a:r>
            <a:r>
              <a:rPr lang="ru-RU" sz="1800">
                <a:solidFill>
                  <a:srgbClr val="212529"/>
                </a:solidFill>
                <a:latin typeface="Arial" panose="020B0604020202020204"/>
                <a:ea typeface="Arial" panose="020B0604020202020204"/>
                <a:cs typeface="Arial" panose="020B0604020202020204"/>
                <a:sym typeface="Arial" panose="020B0604020202020204"/>
              </a:rPr>
              <a:t>)та іншими законами України</a:t>
            </a:r>
            <a:r>
              <a:rPr lang="ru-RU" sz="1800">
                <a:solidFill>
                  <a:srgbClr val="C00000"/>
                </a:solidFill>
                <a:latin typeface="Arial" panose="020B0604020202020204"/>
                <a:ea typeface="Arial" panose="020B0604020202020204"/>
                <a:cs typeface="Arial" panose="020B0604020202020204"/>
                <a:sym typeface="Arial" panose="020B0604020202020204"/>
              </a:rPr>
              <a:t> </a:t>
            </a:r>
            <a:r>
              <a:rPr lang="ru-RU" sz="1800" u="sng">
                <a:solidFill>
                  <a:srgbClr val="337AB7"/>
                </a:solidFill>
                <a:latin typeface="Arial" panose="020B0604020202020204"/>
                <a:ea typeface="Arial" panose="020B0604020202020204"/>
                <a:cs typeface="Arial" panose="020B0604020202020204"/>
                <a:sym typeface="Arial" panose="020B0604020202020204"/>
              </a:rPr>
              <a:t>(ст.9 Закону України «Про правовий режим воєнного стану»)</a:t>
            </a:r>
            <a:endParaRPr sz="1800">
              <a:latin typeface="Calibri" panose="020F0502020204030204"/>
              <a:ea typeface="Calibri" panose="020F0502020204030204"/>
              <a:cs typeface="Calibri" panose="020F0502020204030204"/>
              <a:sym typeface="Calibri" panose="020F0502020204030204"/>
            </a:endParaRPr>
          </a:p>
          <a:p>
            <a:pPr marL="228600" lvl="0" indent="-228600" algn="just" rtl="0">
              <a:lnSpc>
                <a:spcPct val="115000"/>
              </a:lnSpc>
              <a:spcBef>
                <a:spcPts val="2400"/>
              </a:spcBef>
              <a:spcAft>
                <a:spcPts val="0"/>
              </a:spcAft>
              <a:buClr>
                <a:srgbClr val="212529"/>
              </a:buClr>
              <a:buSzPts val="1800"/>
              <a:buChar char="•"/>
            </a:pPr>
            <a:r>
              <a:rPr lang="ru-RU" sz="1800">
                <a:solidFill>
                  <a:srgbClr val="212529"/>
                </a:solidFill>
                <a:latin typeface="Arial" panose="020B0604020202020204"/>
                <a:ea typeface="Arial" panose="020B0604020202020204"/>
                <a:cs typeface="Arial" panose="020B0604020202020204"/>
                <a:sym typeface="Arial" panose="020B0604020202020204"/>
              </a:rPr>
              <a:t>Визначення гуманітарної допомоги наводиться у</a:t>
            </a:r>
            <a:r>
              <a:rPr lang="ru-RU" sz="1800" u="sng" strike="noStrike">
                <a:solidFill>
                  <a:schemeClr val="hlink"/>
                </a:solidFill>
                <a:latin typeface="Arial" panose="020B0604020202020204"/>
                <a:ea typeface="Arial" panose="020B0604020202020204"/>
                <a:cs typeface="Arial" panose="020B0604020202020204"/>
                <a:sym typeface="Arial" panose="020B0604020202020204"/>
                <a:hlinkClick r:id="rId2"/>
              </a:rPr>
              <a:t> </a:t>
            </a:r>
            <a:r>
              <a:rPr lang="ru-RU" sz="1800" u="sng">
                <a:solidFill>
                  <a:schemeClr val="hlink"/>
                </a:solidFill>
                <a:latin typeface="Arial" panose="020B0604020202020204"/>
                <a:ea typeface="Arial" panose="020B0604020202020204"/>
                <a:cs typeface="Arial" panose="020B0604020202020204"/>
                <a:sym typeface="Arial" panose="020B0604020202020204"/>
                <a:hlinkClick r:id="rId2"/>
              </a:rPr>
              <a:t>Законі України «Про гуманітарну допомогу»</a:t>
            </a:r>
            <a:r>
              <a:rPr lang="ru-RU" sz="1800">
                <a:solidFill>
                  <a:srgbClr val="C00000"/>
                </a:solidFill>
                <a:latin typeface="Arial" panose="020B0604020202020204"/>
                <a:ea typeface="Arial" panose="020B0604020202020204"/>
                <a:cs typeface="Arial" panose="020B0604020202020204"/>
                <a:sym typeface="Arial" panose="020B0604020202020204"/>
              </a:rPr>
              <a:t> </a:t>
            </a:r>
            <a:r>
              <a:rPr lang="ru-RU" sz="1800" u="sng">
                <a:solidFill>
                  <a:srgbClr val="1155CC"/>
                </a:solidFill>
                <a:latin typeface="Arial" panose="020B0604020202020204"/>
                <a:ea typeface="Arial" panose="020B0604020202020204"/>
                <a:cs typeface="Arial" panose="020B0604020202020204"/>
                <a:sym typeface="Arial" panose="020B0604020202020204"/>
              </a:rPr>
              <a:t>від 22 жовтня 1999 року № 1192-XIV  (далі – Закон № 1192</a:t>
            </a:r>
            <a:r>
              <a:rPr lang="ru-RU" sz="1800">
                <a:solidFill>
                  <a:srgbClr val="212529"/>
                </a:solidFill>
                <a:latin typeface="Arial" panose="020B0604020202020204"/>
                <a:ea typeface="Arial" panose="020B0604020202020204"/>
                <a:cs typeface="Arial" panose="020B0604020202020204"/>
                <a:sym typeface="Arial" panose="020B0604020202020204"/>
              </a:rPr>
              <a:t>).Нею визнається </a:t>
            </a:r>
            <a:r>
              <a:rPr lang="ru-RU" sz="1800" u="sng">
                <a:solidFill>
                  <a:srgbClr val="212529"/>
                </a:solidFill>
                <a:latin typeface="Arial" panose="020B0604020202020204"/>
                <a:ea typeface="Arial" panose="020B0604020202020204"/>
                <a:cs typeface="Arial" panose="020B0604020202020204"/>
                <a:sym typeface="Arial" panose="020B0604020202020204"/>
              </a:rPr>
              <a:t>цільова адресна безоплатна допомога в грошовій або натуральній формі</a:t>
            </a:r>
            <a:r>
              <a:rPr lang="ru-RU" sz="1800">
                <a:solidFill>
                  <a:srgbClr val="212529"/>
                </a:solidFill>
                <a:latin typeface="Arial" panose="020B0604020202020204"/>
                <a:ea typeface="Arial" panose="020B0604020202020204"/>
                <a:cs typeface="Arial" panose="020B0604020202020204"/>
                <a:sym typeface="Arial" panose="020B0604020202020204"/>
              </a:rPr>
              <a:t>, у вигляді безповоротної фінансової допомоги або добровільних пожертвувань, або допомога у вигляді виконання робіт, надання послуг, що надається іноземними та вітчизняними донорами із гуманних мотивів отримувачам гуманітарної допомоги.</a:t>
            </a:r>
            <a:endParaRPr sz="1800">
              <a:latin typeface="Calibri" panose="020F0502020204030204"/>
              <a:ea typeface="Calibri" panose="020F0502020204030204"/>
              <a:cs typeface="Calibri" panose="020F0502020204030204"/>
              <a:sym typeface="Calibri" panose="020F0502020204030204"/>
            </a:endParaRPr>
          </a:p>
          <a:p>
            <a:pPr marL="228600" lvl="0" indent="-50800" algn="l" rtl="0">
              <a:lnSpc>
                <a:spcPct val="90000"/>
              </a:lnSpc>
              <a:spcBef>
                <a:spcPts val="2200"/>
              </a:spcBef>
              <a:spcAft>
                <a:spcPts val="0"/>
              </a:spcAft>
              <a:buClr>
                <a:schemeClr val="dk1"/>
              </a:buClr>
              <a:buSzPts val="2800"/>
              <a:buNone/>
            </a:p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7"/>
          <p:cNvSpPr txBox="1">
            <a:spLocks noGrp="1"/>
          </p:cNvSpPr>
          <p:nvPr>
            <p:ph type="body" idx="1"/>
          </p:nvPr>
        </p:nvSpPr>
        <p:spPr>
          <a:xfrm>
            <a:off x="1183433" y="1116498"/>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ts val="2800"/>
              <a:buChar char="•"/>
            </a:pPr>
            <a:r>
              <a:rPr lang="ru-RU" dirty="0"/>
              <a:t>Порядок </a:t>
            </a:r>
            <a:r>
              <a:rPr lang="ru-RU" dirty="0" err="1"/>
              <a:t>відображення</a:t>
            </a:r>
            <a:r>
              <a:rPr lang="ru-RU" dirty="0"/>
              <a:t> в </a:t>
            </a:r>
            <a:r>
              <a:rPr lang="ru-RU" dirty="0" err="1"/>
              <a:t>бухобліку</a:t>
            </a:r>
            <a:r>
              <a:rPr lang="ru-RU" dirty="0"/>
              <a:t> </a:t>
            </a:r>
            <a:r>
              <a:rPr lang="ru-RU" dirty="0" err="1"/>
              <a:t>активів</a:t>
            </a:r>
            <a:r>
              <a:rPr lang="ru-RU" dirty="0"/>
              <a:t>, </a:t>
            </a:r>
            <a:r>
              <a:rPr lang="ru-RU" dirty="0" err="1"/>
              <a:t>отриманих</a:t>
            </a:r>
            <a:r>
              <a:rPr lang="ru-RU" dirty="0"/>
              <a:t> як </a:t>
            </a:r>
            <a:r>
              <a:rPr lang="ru-RU" dirty="0" err="1"/>
              <a:t>гуманітарна</a:t>
            </a:r>
            <a:r>
              <a:rPr lang="ru-RU" dirty="0"/>
              <a:t> </a:t>
            </a:r>
            <a:r>
              <a:rPr lang="ru-RU" dirty="0" err="1"/>
              <a:t>допомога</a:t>
            </a:r>
            <a:r>
              <a:rPr lang="ru-RU" dirty="0"/>
              <a:t>, </a:t>
            </a:r>
            <a:r>
              <a:rPr lang="ru-RU" dirty="0" err="1"/>
              <a:t>визначено</a:t>
            </a:r>
            <a:r>
              <a:rPr lang="ru-RU" dirty="0"/>
              <a:t> </a:t>
            </a:r>
            <a:r>
              <a:rPr lang="ru-RU" dirty="0">
                <a:hlinkClick r:id="rId1"/>
              </a:rPr>
              <a:t>НП(С)БОДС 121 </a:t>
            </a:r>
            <a:r>
              <a:rPr lang="ru-RU" dirty="0"/>
              <a:t>«</a:t>
            </a:r>
            <a:r>
              <a:rPr lang="ru-RU" dirty="0" err="1"/>
              <a:t>Основні</a:t>
            </a:r>
            <a:r>
              <a:rPr lang="ru-RU" dirty="0"/>
              <a:t> </a:t>
            </a:r>
            <a:r>
              <a:rPr lang="ru-RU" dirty="0" err="1"/>
              <a:t>засоби</a:t>
            </a:r>
            <a:r>
              <a:rPr lang="ru-RU" dirty="0"/>
              <a:t>», НП(С)БОДС 122 «</a:t>
            </a:r>
            <a:r>
              <a:rPr lang="ru-RU" dirty="0" err="1"/>
              <a:t>Нематеріальні</a:t>
            </a:r>
            <a:r>
              <a:rPr lang="ru-RU" dirty="0"/>
              <a:t> </a:t>
            </a:r>
            <a:r>
              <a:rPr lang="ru-RU" dirty="0" err="1"/>
              <a:t>активи</a:t>
            </a:r>
            <a:r>
              <a:rPr lang="ru-RU" dirty="0"/>
              <a:t>», НП(С)БОДС 123 «Запаси», а </a:t>
            </a:r>
            <a:r>
              <a:rPr lang="ru-RU" dirty="0" err="1"/>
              <a:t>також</a:t>
            </a:r>
            <a:r>
              <a:rPr lang="ru-RU" dirty="0"/>
              <a:t> в </a:t>
            </a:r>
            <a:r>
              <a:rPr lang="ru-RU" dirty="0" err="1"/>
              <a:t>Методичних</a:t>
            </a:r>
            <a:r>
              <a:rPr lang="ru-RU" dirty="0"/>
              <a:t> </a:t>
            </a:r>
            <a:r>
              <a:rPr lang="ru-RU" dirty="0" err="1"/>
              <a:t>рекомендаціях</a:t>
            </a:r>
            <a:r>
              <a:rPr lang="ru-RU" dirty="0"/>
              <a:t> з </a:t>
            </a:r>
            <a:r>
              <a:rPr lang="ru-RU" dirty="0" err="1"/>
              <a:t>бухгалтерського</a:t>
            </a:r>
            <a:r>
              <a:rPr lang="ru-RU" dirty="0"/>
              <a:t> </a:t>
            </a:r>
            <a:r>
              <a:rPr lang="ru-RU" dirty="0" err="1"/>
              <a:t>обліку</a:t>
            </a:r>
            <a:r>
              <a:rPr lang="ru-RU" dirty="0"/>
              <a:t> для </a:t>
            </a:r>
            <a:r>
              <a:rPr lang="ru-RU" dirty="0" err="1"/>
              <a:t>суб’єктів</a:t>
            </a:r>
            <a:r>
              <a:rPr lang="ru-RU" dirty="0"/>
              <a:t> державного сектору, </a:t>
            </a:r>
            <a:r>
              <a:rPr lang="ru-RU" dirty="0" err="1"/>
              <a:t>затверджених</a:t>
            </a:r>
            <a:r>
              <a:rPr lang="ru-RU" dirty="0"/>
              <a:t> наказом </a:t>
            </a:r>
            <a:r>
              <a:rPr lang="ru-RU" dirty="0" err="1"/>
              <a:t>Мінфіну</a:t>
            </a:r>
            <a:r>
              <a:rPr lang="ru-RU" dirty="0"/>
              <a:t> від 23.01.15 р. № 11 (</a:t>
            </a:r>
            <a:r>
              <a:rPr lang="ru-RU" dirty="0" err="1"/>
              <a:t>далі</a:t>
            </a:r>
            <a:r>
              <a:rPr lang="ru-RU" dirty="0"/>
              <a:t> – </a:t>
            </a:r>
            <a:r>
              <a:rPr lang="ru-RU" dirty="0" err="1"/>
              <a:t>Методрекомендації</a:t>
            </a:r>
            <a:r>
              <a:rPr lang="ru-RU" dirty="0"/>
              <a:t> № 11).</a:t>
            </a:r>
            <a:endParaRPr dirty="0"/>
          </a:p>
          <a:p>
            <a:pPr marL="228600" lvl="0" indent="-228600" algn="l" rtl="0">
              <a:lnSpc>
                <a:spcPct val="90000"/>
              </a:lnSpc>
              <a:spcBef>
                <a:spcPts val="1000"/>
              </a:spcBef>
              <a:spcAft>
                <a:spcPts val="0"/>
              </a:spcAft>
              <a:buClr>
                <a:schemeClr val="dk1"/>
              </a:buClr>
              <a:buSzPts val="2800"/>
              <a:buChar char="•"/>
            </a:pPr>
            <a:r>
              <a:rPr lang="ru-RU" dirty="0" err="1"/>
              <a:t>Важливим</a:t>
            </a:r>
            <a:r>
              <a:rPr lang="ru-RU" dirty="0"/>
              <a:t> моментом </a:t>
            </a:r>
            <a:r>
              <a:rPr lang="ru-RU" dirty="0" err="1"/>
              <a:t>оприбуткування</a:t>
            </a:r>
            <a:r>
              <a:rPr lang="ru-RU" dirty="0"/>
              <a:t> є </a:t>
            </a:r>
            <a:r>
              <a:rPr lang="ru-RU" dirty="0" err="1"/>
              <a:t>вартість</a:t>
            </a:r>
            <a:r>
              <a:rPr lang="ru-RU" dirty="0"/>
              <a:t>, за </a:t>
            </a:r>
            <a:r>
              <a:rPr lang="ru-RU" dirty="0" err="1"/>
              <a:t>якою</a:t>
            </a:r>
            <a:r>
              <a:rPr lang="ru-RU" dirty="0"/>
              <a:t>  </a:t>
            </a:r>
            <a:r>
              <a:rPr lang="ru-RU" dirty="0" err="1"/>
              <a:t>гуманітарна</a:t>
            </a:r>
            <a:r>
              <a:rPr lang="ru-RU" dirty="0"/>
              <a:t> </a:t>
            </a:r>
            <a:r>
              <a:rPr lang="ru-RU" dirty="0" err="1"/>
              <a:t>допомога</a:t>
            </a:r>
            <a:r>
              <a:rPr lang="ru-RU" dirty="0"/>
              <a:t> буде </a:t>
            </a:r>
            <a:r>
              <a:rPr lang="ru-RU" dirty="0" err="1"/>
              <a:t>відображена</a:t>
            </a:r>
            <a:r>
              <a:rPr lang="ru-RU" dirty="0"/>
              <a:t> в </a:t>
            </a:r>
            <a:r>
              <a:rPr lang="ru-RU" dirty="0" err="1"/>
              <a:t>бухобліку</a:t>
            </a:r>
            <a:r>
              <a:rPr lang="ru-RU" dirty="0"/>
              <a:t>.</a:t>
            </a:r>
            <a:endParaRPr lang="ru-RU" dirty="0"/>
          </a:p>
          <a:p>
            <a:pPr marL="228600" lvl="0" indent="-228600" algn="l" rtl="0">
              <a:lnSpc>
                <a:spcPct val="90000"/>
              </a:lnSpc>
              <a:spcBef>
                <a:spcPts val="1000"/>
              </a:spcBef>
              <a:spcAft>
                <a:spcPts val="0"/>
              </a:spcAft>
              <a:buClr>
                <a:schemeClr val="dk1"/>
              </a:buClr>
              <a:buSzPts val="2800"/>
              <a:buChar char="•"/>
            </a:pPr>
            <a:r>
              <a:rPr lang="ru-RU" dirty="0"/>
              <a:t>ДЕРЖАВНЕ КАЗНАЧЕЙСТВО УКРАЇНИ ЛИСТ від 12.05.2004 р. № 07-04/960-3876 </a:t>
            </a:r>
            <a:r>
              <a:rPr lang="ru-RU" b="1" i="0" dirty="0">
                <a:solidFill>
                  <a:srgbClr val="333333"/>
                </a:solidFill>
                <a:effectLst/>
                <a:latin typeface="RobotoLight"/>
                <a:hlinkClick r:id="rId2"/>
              </a:rPr>
              <a:t>Про порядок </a:t>
            </a:r>
            <a:r>
              <a:rPr lang="ru-RU" b="1" i="0" dirty="0" err="1">
                <a:solidFill>
                  <a:srgbClr val="333333"/>
                </a:solidFill>
                <a:effectLst/>
                <a:latin typeface="RobotoLight"/>
                <a:hlinkClick r:id="rId2"/>
              </a:rPr>
              <a:t>відображення</a:t>
            </a:r>
            <a:r>
              <a:rPr lang="ru-RU" b="1" i="0" dirty="0">
                <a:solidFill>
                  <a:srgbClr val="333333"/>
                </a:solidFill>
                <a:effectLst/>
                <a:latin typeface="RobotoLight"/>
                <a:hlinkClick r:id="rId2"/>
              </a:rPr>
              <a:t> у </a:t>
            </a:r>
            <a:r>
              <a:rPr lang="ru-RU" b="1" i="0" dirty="0" err="1">
                <a:solidFill>
                  <a:srgbClr val="333333"/>
                </a:solidFill>
                <a:effectLst/>
                <a:latin typeface="RobotoLight"/>
                <a:hlinkClick r:id="rId2"/>
              </a:rPr>
              <a:t>бухгалтерському</a:t>
            </a:r>
            <a:r>
              <a:rPr lang="ru-RU" b="1" i="0" dirty="0">
                <a:solidFill>
                  <a:srgbClr val="333333"/>
                </a:solidFill>
                <a:effectLst/>
                <a:latin typeface="RobotoLight"/>
                <a:hlinkClick r:id="rId2"/>
              </a:rPr>
              <a:t> </a:t>
            </a:r>
            <a:r>
              <a:rPr lang="ru-RU" b="1" i="0" dirty="0" err="1">
                <a:solidFill>
                  <a:srgbClr val="333333"/>
                </a:solidFill>
                <a:effectLst/>
                <a:latin typeface="RobotoLight"/>
                <a:hlinkClick r:id="rId2"/>
              </a:rPr>
              <a:t>обліку</a:t>
            </a:r>
            <a:r>
              <a:rPr lang="ru-RU" b="1" i="0" dirty="0">
                <a:solidFill>
                  <a:srgbClr val="333333"/>
                </a:solidFill>
                <a:effectLst/>
                <a:latin typeface="RobotoLight"/>
                <a:hlinkClick r:id="rId2"/>
              </a:rPr>
              <a:t> </a:t>
            </a:r>
            <a:r>
              <a:rPr lang="ru-RU" b="1" i="0" dirty="0" err="1">
                <a:solidFill>
                  <a:srgbClr val="333333"/>
                </a:solidFill>
                <a:effectLst/>
                <a:latin typeface="RobotoLight"/>
                <a:hlinkClick r:id="rId2"/>
              </a:rPr>
              <a:t>операцій</a:t>
            </a:r>
            <a:r>
              <a:rPr lang="ru-RU" b="1" i="0" dirty="0">
                <a:solidFill>
                  <a:srgbClr val="333333"/>
                </a:solidFill>
                <a:effectLst/>
                <a:latin typeface="RobotoLight"/>
                <a:hlinkClick r:id="rId2"/>
              </a:rPr>
              <a:t>, </a:t>
            </a:r>
            <a:r>
              <a:rPr lang="ru-RU" b="1" i="0" dirty="0" err="1">
                <a:solidFill>
                  <a:srgbClr val="333333"/>
                </a:solidFill>
                <a:effectLst/>
                <a:latin typeface="RobotoLight"/>
                <a:hlinkClick r:id="rId2"/>
              </a:rPr>
              <a:t>пов'язаних</a:t>
            </a:r>
            <a:r>
              <a:rPr lang="ru-RU" b="1" i="0" dirty="0">
                <a:solidFill>
                  <a:srgbClr val="333333"/>
                </a:solidFill>
                <a:effectLst/>
                <a:latin typeface="RobotoLight"/>
                <a:hlinkClick r:id="rId2"/>
              </a:rPr>
              <a:t> з </a:t>
            </a:r>
            <a:r>
              <a:rPr lang="ru-RU" b="1" i="0" dirty="0" err="1">
                <a:solidFill>
                  <a:srgbClr val="333333"/>
                </a:solidFill>
                <a:effectLst/>
                <a:latin typeface="RobotoLight"/>
                <a:hlinkClick r:id="rId2"/>
              </a:rPr>
              <a:t>надходженнями</a:t>
            </a:r>
            <a:r>
              <a:rPr lang="ru-RU" b="1" i="0" dirty="0">
                <a:solidFill>
                  <a:srgbClr val="333333"/>
                </a:solidFill>
                <a:effectLst/>
                <a:latin typeface="RobotoLight"/>
                <a:hlinkClick r:id="rId2"/>
              </a:rPr>
              <a:t> у </a:t>
            </a:r>
            <a:r>
              <a:rPr lang="ru-RU" b="1" i="0" dirty="0" err="1">
                <a:solidFill>
                  <a:srgbClr val="333333"/>
                </a:solidFill>
                <a:effectLst/>
                <a:latin typeface="RobotoLight"/>
                <a:hlinkClick r:id="rId2"/>
              </a:rPr>
              <a:t>натуральній</a:t>
            </a:r>
            <a:r>
              <a:rPr lang="ru-RU" b="1" i="0" dirty="0">
                <a:solidFill>
                  <a:srgbClr val="333333"/>
                </a:solidFill>
                <a:effectLst/>
                <a:latin typeface="RobotoLight"/>
                <a:hlinkClick r:id="rId2"/>
              </a:rPr>
              <a:t> </a:t>
            </a:r>
            <a:r>
              <a:rPr lang="ru-RU" b="1" i="0" dirty="0" err="1">
                <a:solidFill>
                  <a:srgbClr val="333333"/>
                </a:solidFill>
                <a:effectLst/>
                <a:latin typeface="RobotoLight"/>
                <a:hlinkClick r:id="rId2"/>
              </a:rPr>
              <a:t>формі</a:t>
            </a:r>
            <a:r>
              <a:rPr lang="ru-RU" b="1" i="0" dirty="0">
                <a:solidFill>
                  <a:srgbClr val="333333"/>
                </a:solidFill>
                <a:effectLst/>
                <a:latin typeface="RobotoLight"/>
                <a:hlinkClick r:id="rId2"/>
              </a:rPr>
              <a:t>.</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тексту 4"/>
          <p:cNvSpPr>
            <a:spLocks noGrp="1"/>
          </p:cNvSpPr>
          <p:nvPr>
            <p:ph type="body" idx="1"/>
          </p:nvPr>
        </p:nvSpPr>
        <p:spPr/>
        <p:txBody>
          <a:bodyPr/>
          <a:lstStyle/>
          <a:p>
            <a:r>
              <a:rPr lang="ru-RU" b="0" i="0" dirty="0">
                <a:solidFill>
                  <a:srgbClr val="000000"/>
                </a:solidFill>
                <a:effectLst/>
                <a:latin typeface="Arial" panose="020B0604020202020204" pitchFamily="34" charset="0"/>
              </a:rPr>
              <a:t>у </a:t>
            </a:r>
            <a:r>
              <a:rPr lang="ru-RU" b="0" i="0" dirty="0" err="1">
                <a:solidFill>
                  <a:srgbClr val="000000"/>
                </a:solidFill>
                <a:effectLst/>
                <a:latin typeface="Arial" panose="020B0604020202020204" pitchFamily="34" charset="0"/>
              </a:rPr>
              <a:t>разі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отримання</a:t>
            </a:r>
            <a:r>
              <a:rPr lang="ru-RU" b="0" i="0" dirty="0">
                <a:solidFill>
                  <a:srgbClr val="000000"/>
                </a:solidFill>
                <a:effectLst/>
                <a:latin typeface="Arial" panose="020B0604020202020204" pitchFamily="34" charset="0"/>
              </a:rPr>
              <a:t> «натуралки» </a:t>
            </a:r>
            <a:r>
              <a:rPr lang="ru-RU" b="0" i="0" dirty="0" err="1">
                <a:solidFill>
                  <a:srgbClr val="000000"/>
                </a:solidFill>
                <a:effectLst/>
                <a:latin typeface="Arial" panose="020B0604020202020204" pitchFamily="34" charset="0"/>
              </a:rPr>
              <a:t>бюджетні</a:t>
            </a:r>
            <a:r>
              <a:rPr lang="ru-RU" b="0" i="0" dirty="0">
                <a:solidFill>
                  <a:srgbClr val="000000"/>
                </a:solidFill>
                <a:effectLst/>
                <a:latin typeface="Arial" panose="020B0604020202020204" pitchFamily="34" charset="0"/>
              </a:rPr>
              <a:t> установи </a:t>
            </a:r>
            <a:r>
              <a:rPr lang="ru-RU" b="0" i="0" dirty="0" err="1">
                <a:solidFill>
                  <a:srgbClr val="000000"/>
                </a:solidFill>
                <a:effectLst/>
                <a:latin typeface="Arial" panose="020B0604020202020204" pitchFamily="34" charset="0"/>
              </a:rPr>
              <a:t>повинні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скласти</a:t>
            </a:r>
            <a:r>
              <a:rPr lang="ru-RU" b="0" i="0" dirty="0">
                <a:solidFill>
                  <a:srgbClr val="000000"/>
                </a:solidFill>
                <a:effectLst/>
                <a:latin typeface="Arial" panose="020B0604020202020204" pitchFamily="34" charset="0"/>
              </a:rPr>
              <a:t> і подати до </a:t>
            </a:r>
            <a:r>
              <a:rPr lang="ru-RU" b="0" i="0" dirty="0" err="1">
                <a:solidFill>
                  <a:srgbClr val="000000"/>
                </a:solidFill>
                <a:effectLst/>
                <a:latin typeface="Arial" panose="020B0604020202020204" pitchFamily="34" charset="0"/>
              </a:rPr>
              <a:t>органів</a:t>
            </a:r>
            <a:r>
              <a:rPr lang="ru-RU" b="0" i="0" dirty="0">
                <a:solidFill>
                  <a:srgbClr val="000000"/>
                </a:solidFill>
                <a:effectLst/>
                <a:latin typeface="Arial" panose="020B0604020202020204" pitchFamily="34" charset="0"/>
              </a:rPr>
              <a:t> Казначейства </a:t>
            </a:r>
            <a:r>
              <a:rPr lang="ru-RU" b="1" i="0" dirty="0" err="1">
                <a:solidFill>
                  <a:srgbClr val="000000"/>
                </a:solidFill>
                <a:effectLst/>
                <a:latin typeface="Arial" panose="020B0604020202020204" pitchFamily="34" charset="0"/>
              </a:rPr>
              <a:t>Довідку</a:t>
            </a:r>
            <a:r>
              <a:rPr lang="ru-RU" b="1" i="0" dirty="0">
                <a:solidFill>
                  <a:srgbClr val="000000"/>
                </a:solidFill>
                <a:effectLst/>
                <a:latin typeface="Arial" panose="020B0604020202020204" pitchFamily="34" charset="0"/>
              </a:rPr>
              <a:t> про </a:t>
            </a:r>
            <a:r>
              <a:rPr lang="ru-RU" b="1" i="0" dirty="0" err="1">
                <a:solidFill>
                  <a:srgbClr val="000000"/>
                </a:solidFill>
                <a:effectLst/>
                <a:latin typeface="Arial" panose="020B0604020202020204" pitchFamily="34" charset="0"/>
              </a:rPr>
              <a:t>надходження</a:t>
            </a:r>
            <a:r>
              <a:rPr lang="ru-RU" b="1" i="0" dirty="0">
                <a:solidFill>
                  <a:srgbClr val="000000"/>
                </a:solidFill>
                <a:effectLst/>
                <a:latin typeface="Arial" panose="020B0604020202020204" pitchFamily="34" charset="0"/>
              </a:rPr>
              <a:t> у </a:t>
            </a:r>
            <a:r>
              <a:rPr lang="ru-RU" b="1" i="0" dirty="0" err="1">
                <a:solidFill>
                  <a:srgbClr val="000000"/>
                </a:solidFill>
                <a:effectLst/>
                <a:latin typeface="Arial" panose="020B0604020202020204" pitchFamily="34" charset="0"/>
              </a:rPr>
              <a:t>натуральній</a:t>
            </a:r>
            <a:r>
              <a:rPr lang="ru-RU" b="1" i="0" dirty="0">
                <a:solidFill>
                  <a:srgbClr val="000000"/>
                </a:solidFill>
                <a:effectLst/>
                <a:latin typeface="Arial" panose="020B0604020202020204" pitchFamily="34" charset="0"/>
              </a:rPr>
              <a:t> </a:t>
            </a:r>
            <a:r>
              <a:rPr lang="ru-RU" b="1" i="0" dirty="0" err="1">
                <a:solidFill>
                  <a:srgbClr val="000000"/>
                </a:solidFill>
                <a:effectLst/>
                <a:latin typeface="Arial" panose="020B0604020202020204" pitchFamily="34" charset="0"/>
              </a:rPr>
              <a:t>формі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Зробити</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це</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потрібно</a:t>
            </a:r>
            <a:r>
              <a:rPr lang="ru-RU" b="0" i="0" dirty="0">
                <a:solidFill>
                  <a:srgbClr val="000000"/>
                </a:solidFill>
                <a:effectLst/>
                <a:latin typeface="Arial" panose="020B0604020202020204" pitchFamily="34" charset="0"/>
              </a:rPr>
              <a:t> </a:t>
            </a:r>
            <a:r>
              <a:rPr lang="ru-RU" b="1" i="0" dirty="0">
                <a:solidFill>
                  <a:srgbClr val="000000"/>
                </a:solidFill>
                <a:effectLst/>
                <a:latin typeface="Arial" panose="020B0604020202020204" pitchFamily="34" charset="0"/>
              </a:rPr>
              <a:t>не </a:t>
            </a:r>
            <a:r>
              <a:rPr lang="ru-RU" b="1" i="0" dirty="0" err="1">
                <a:solidFill>
                  <a:srgbClr val="000000"/>
                </a:solidFill>
                <a:effectLst/>
                <a:latin typeface="Arial" panose="020B0604020202020204" pitchFamily="34" charset="0"/>
              </a:rPr>
              <a:t>пізніше</a:t>
            </a:r>
            <a:r>
              <a:rPr lang="ru-RU" b="1" i="0" dirty="0">
                <a:solidFill>
                  <a:srgbClr val="000000"/>
                </a:solidFill>
                <a:effectLst/>
                <a:latin typeface="Arial" panose="020B0604020202020204" pitchFamily="34" charset="0"/>
              </a:rPr>
              <a:t> </a:t>
            </a:r>
            <a:r>
              <a:rPr lang="ru-RU" b="1" i="0" dirty="0" err="1">
                <a:solidFill>
                  <a:srgbClr val="000000"/>
                </a:solidFill>
                <a:effectLst/>
                <a:latin typeface="Arial" panose="020B0604020202020204" pitchFamily="34" charset="0"/>
              </a:rPr>
              <a:t>останнього</a:t>
            </a:r>
            <a:r>
              <a:rPr lang="ru-RU" b="1" i="0" dirty="0">
                <a:solidFill>
                  <a:srgbClr val="000000"/>
                </a:solidFill>
                <a:effectLst/>
                <a:latin typeface="Arial" panose="020B0604020202020204" pitchFamily="34" charset="0"/>
              </a:rPr>
              <a:t> </a:t>
            </a:r>
            <a:r>
              <a:rPr lang="ru-RU" b="1" i="0" dirty="0" err="1">
                <a:solidFill>
                  <a:srgbClr val="000000"/>
                </a:solidFill>
                <a:effectLst/>
                <a:latin typeface="Arial" panose="020B0604020202020204" pitchFamily="34" charset="0"/>
              </a:rPr>
              <a:t>робочого</a:t>
            </a:r>
            <a:r>
              <a:rPr lang="ru-RU" b="1" i="0" dirty="0">
                <a:solidFill>
                  <a:srgbClr val="000000"/>
                </a:solidFill>
                <a:effectLst/>
                <a:latin typeface="Arial" panose="020B0604020202020204" pitchFamily="34" charset="0"/>
              </a:rPr>
              <a:t> дня </a:t>
            </a:r>
            <a:r>
              <a:rPr lang="ru-RU" b="1" i="0" dirty="0" err="1">
                <a:solidFill>
                  <a:srgbClr val="000000"/>
                </a:solidFill>
                <a:effectLst/>
                <a:latin typeface="Arial" panose="020B0604020202020204" pitchFamily="34" charset="0"/>
              </a:rPr>
              <a:t>місяця</a:t>
            </a:r>
            <a:r>
              <a:rPr lang="ru-RU" b="0" i="0" dirty="0">
                <a:solidFill>
                  <a:srgbClr val="000000"/>
                </a:solidFill>
                <a:effectLst/>
                <a:latin typeface="Arial" panose="020B0604020202020204" pitchFamily="34" charset="0"/>
              </a:rPr>
              <a:t>. Форма </a:t>
            </a:r>
            <a:r>
              <a:rPr lang="ru-RU" b="0" i="0" dirty="0" err="1">
                <a:solidFill>
                  <a:srgbClr val="000000"/>
                </a:solidFill>
                <a:effectLst/>
                <a:latin typeface="Arial" panose="020B0604020202020204" pitchFamily="34" charset="0"/>
              </a:rPr>
              <a:t>довідки</a:t>
            </a:r>
            <a:r>
              <a:rPr lang="ru-RU" b="0" i="0" dirty="0">
                <a:solidFill>
                  <a:srgbClr val="000000"/>
                </a:solidFill>
                <a:effectLst/>
                <a:latin typeface="Arial" panose="020B0604020202020204" pitchFamily="34" charset="0"/>
              </a:rPr>
              <a:t> наведена у </a:t>
            </a:r>
            <a:r>
              <a:rPr lang="ru-RU" b="0" i="1" dirty="0" err="1">
                <a:solidFill>
                  <a:srgbClr val="000000"/>
                </a:solidFill>
                <a:effectLst/>
                <a:latin typeface="Arial" panose="020B0604020202020204" pitchFamily="34" charset="0"/>
              </a:rPr>
              <a:t>додатку</a:t>
            </a:r>
            <a:r>
              <a:rPr lang="ru-RU" b="0" i="1" dirty="0">
                <a:solidFill>
                  <a:srgbClr val="000000"/>
                </a:solidFill>
                <a:effectLst/>
                <a:latin typeface="Arial" panose="020B0604020202020204" pitchFamily="34" charset="0"/>
              </a:rPr>
              <a:t> 37 </a:t>
            </a:r>
            <a:r>
              <a:rPr lang="ru-RU" b="0" i="0" dirty="0">
                <a:solidFill>
                  <a:srgbClr val="000000"/>
                </a:solidFill>
                <a:effectLst/>
                <a:latin typeface="Arial" panose="020B0604020202020204" pitchFamily="34" charset="0"/>
              </a:rPr>
              <a:t>до </a:t>
            </a:r>
            <a:r>
              <a:rPr lang="ru-RU" b="0" i="1" dirty="0">
                <a:solidFill>
                  <a:srgbClr val="000000"/>
                </a:solidFill>
                <a:effectLst/>
                <a:latin typeface="Arial" panose="020B0604020202020204" pitchFamily="34" charset="0"/>
                <a:hlinkClick r:id="rId1"/>
              </a:rPr>
              <a:t>Порядку № 1407</a:t>
            </a:r>
            <a:r>
              <a:rPr lang="ru-RU" b="0" i="0" dirty="0">
                <a:solidFill>
                  <a:srgbClr val="000000"/>
                </a:solidFill>
                <a:effectLst/>
                <a:latin typeface="Arial" panose="020B0604020202020204" pitchFamily="34" charset="0"/>
              </a:rPr>
              <a:t> та в </a:t>
            </a:r>
            <a:r>
              <a:rPr lang="ru-RU" b="0" i="1" dirty="0" err="1">
                <a:solidFill>
                  <a:srgbClr val="000000"/>
                </a:solidFill>
                <a:effectLst/>
                <a:latin typeface="Arial" panose="020B0604020202020204" pitchFamily="34" charset="0"/>
              </a:rPr>
              <a:t>додатку</a:t>
            </a:r>
            <a:r>
              <a:rPr lang="ru-RU" b="0" i="1" dirty="0">
                <a:solidFill>
                  <a:srgbClr val="000000"/>
                </a:solidFill>
                <a:effectLst/>
                <a:latin typeface="Arial" panose="020B0604020202020204" pitchFamily="34" charset="0"/>
              </a:rPr>
              <a:t> 25</a:t>
            </a:r>
            <a:r>
              <a:rPr lang="ru-RU" b="0" i="0" dirty="0">
                <a:solidFill>
                  <a:srgbClr val="000000"/>
                </a:solidFill>
                <a:effectLst/>
                <a:latin typeface="Arial" panose="020B0604020202020204" pitchFamily="34" charset="0"/>
              </a:rPr>
              <a:t> до </a:t>
            </a:r>
            <a:r>
              <a:rPr lang="ru-RU" b="0" i="1" dirty="0">
                <a:solidFill>
                  <a:srgbClr val="000000"/>
                </a:solidFill>
                <a:effectLst/>
                <a:latin typeface="Arial" panose="020B0604020202020204" pitchFamily="34" charset="0"/>
                <a:hlinkClick r:id="rId2"/>
              </a:rPr>
              <a:t>Порядку № 938</a:t>
            </a:r>
            <a:r>
              <a:rPr lang="ru-RU" b="0" i="0" dirty="0">
                <a:solidFill>
                  <a:srgbClr val="000000"/>
                </a:solidFill>
                <a:effectLst/>
                <a:latin typeface="Arial" panose="020B0604020202020204" pitchFamily="34" charset="0"/>
              </a:rPr>
              <a:t>.</a:t>
            </a:r>
            <a:endParaRPr lang="uk-U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9"/>
          <p:cNvSpPr txBox="1">
            <a:spLocks noGrp="1"/>
          </p:cNvSpPr>
          <p:nvPr>
            <p:ph type="body" idx="1"/>
          </p:nvPr>
        </p:nvSpPr>
        <p:spPr>
          <a:xfrm>
            <a:off x="1034143" y="687290"/>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100000"/>
              <a:buNone/>
            </a:pPr>
            <a:r>
              <a:rPr lang="ru-RU" b="1"/>
              <a:t>НЕМАТЕРІАЛЬНІ АКТИВИ</a:t>
            </a:r>
            <a:endParaRPr lang="ru-RU" b="1"/>
          </a:p>
          <a:p>
            <a:pPr marL="0" lvl="0" indent="0" algn="l" rtl="0">
              <a:lnSpc>
                <a:spcPct val="90000"/>
              </a:lnSpc>
              <a:spcBef>
                <a:spcPts val="1000"/>
              </a:spcBef>
              <a:spcAft>
                <a:spcPts val="0"/>
              </a:spcAft>
              <a:buClr>
                <a:schemeClr val="dk1"/>
              </a:buClr>
              <a:buSzPct val="100000"/>
              <a:buNone/>
            </a:pPr>
            <a:r>
              <a:rPr lang="ru-RU"/>
              <a:t>Первісною вартістю об’єкта нематеріальних активів (далі – НА), безплатно отриманого від фізичних та юридичних осіб (крім суб’єктів держсектору):</a:t>
            </a:r>
            <a:endParaRPr lang="ru-RU"/>
          </a:p>
          <a:p>
            <a:pPr marL="228600" lvl="0" indent="-228600" algn="l" rtl="0">
              <a:lnSpc>
                <a:spcPct val="90000"/>
              </a:lnSpc>
              <a:spcBef>
                <a:spcPts val="1000"/>
              </a:spcBef>
              <a:spcAft>
                <a:spcPts val="0"/>
              </a:spcAft>
              <a:buClr>
                <a:schemeClr val="dk1"/>
              </a:buClr>
              <a:buSzPct val="100000"/>
              <a:buChar char="•"/>
            </a:pPr>
            <a:r>
              <a:rPr lang="ru-RU"/>
              <a:t>є його справедлива вартість на дату отримання з урахуванням витрат, які безпосередньо пов’язані з приведенням НА у стан, придатний для використання за призначенням, та витрат, передбачених п. 6 розд. II Методрекомендацій № 11 (п. 10 розд. II цих Методрекомендацій);</a:t>
            </a:r>
            <a:endParaRPr lang="ru-RU"/>
          </a:p>
          <a:p>
            <a:pPr marL="228600" lvl="0" indent="-228600" algn="l" rtl="0">
              <a:lnSpc>
                <a:spcPct val="90000"/>
              </a:lnSpc>
              <a:spcBef>
                <a:spcPts val="1000"/>
              </a:spcBef>
              <a:spcAft>
                <a:spcPts val="0"/>
              </a:spcAft>
              <a:buClr>
                <a:schemeClr val="dk1"/>
              </a:buClr>
              <a:buSzPct val="100000"/>
              <a:buChar char="•"/>
            </a:pPr>
            <a:r>
              <a:rPr lang="ru-RU"/>
              <a:t>може бути вартість, щодо якої є достовірна інформація, зокрема згідно з відповідними первинними документами, з урахуванням витрат, передбачених п. 6 розд. II Методрекомендацій № 11.</a:t>
            </a:r>
            <a:endParaRPr lang="ru-RU"/>
          </a:p>
          <a:p>
            <a:pPr marL="0" lvl="0" indent="0" algn="l" rtl="0">
              <a:lnSpc>
                <a:spcPct val="90000"/>
              </a:lnSpc>
              <a:spcBef>
                <a:spcPts val="1000"/>
              </a:spcBef>
              <a:spcAft>
                <a:spcPts val="0"/>
              </a:spcAft>
              <a:buClr>
                <a:schemeClr val="dk1"/>
              </a:buClr>
              <a:buSzPct val="100000"/>
              <a:buNone/>
            </a:pPr>
            <a:r>
              <a:rPr lang="ru-RU" i="1"/>
              <a:t>Активи, отримані безоплатно як безповоротна допомога, дарунок, приймаються комісією, утвореною наказом керівника суб’єкта держсектору, до складу якої обов’язково входить працівник бухгалтерської служби</a:t>
            </a:r>
            <a:endParaRPr lang="ru-RU" i="1"/>
          </a:p>
          <a:p>
            <a:pPr marL="228600" lvl="0" indent="-77470" algn="l" rtl="0">
              <a:lnSpc>
                <a:spcPct val="90000"/>
              </a:lnSpc>
              <a:spcBef>
                <a:spcPts val="1000"/>
              </a:spcBef>
              <a:spcAft>
                <a:spcPts val="0"/>
              </a:spcAft>
              <a:buClr>
                <a:schemeClr val="dk1"/>
              </a:buClr>
              <a:buSzPct val="100000"/>
              <a:buNone/>
            </a:p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40"/>
          <p:cNvSpPr txBox="1">
            <a:spLocks noGrp="1"/>
          </p:cNvSpPr>
          <p:nvPr>
            <p:ph type="body" idx="1"/>
          </p:nvPr>
        </p:nvSpPr>
        <p:spPr>
          <a:xfrm>
            <a:off x="838200" y="845910"/>
            <a:ext cx="10515600" cy="4351338"/>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90000"/>
              </a:lnSpc>
              <a:spcBef>
                <a:spcPts val="0"/>
              </a:spcBef>
              <a:spcAft>
                <a:spcPts val="0"/>
              </a:spcAft>
              <a:buClr>
                <a:schemeClr val="dk1"/>
              </a:buClr>
              <a:buSzPct val="100000"/>
              <a:buNone/>
            </a:pPr>
            <a:r>
              <a:rPr lang="ru-RU" b="1" i="1"/>
              <a:t>ЗАПАСИ</a:t>
            </a:r>
            <a:endParaRPr lang="ru-RU" b="1" i="1"/>
          </a:p>
          <a:p>
            <a:pPr marL="228600" lvl="0" indent="-228600" algn="l" rtl="0">
              <a:lnSpc>
                <a:spcPct val="90000"/>
              </a:lnSpc>
              <a:spcBef>
                <a:spcPts val="1000"/>
              </a:spcBef>
              <a:spcAft>
                <a:spcPts val="0"/>
              </a:spcAft>
              <a:buClr>
                <a:schemeClr val="dk1"/>
              </a:buClr>
              <a:buSzPct val="100000"/>
              <a:buChar char="•"/>
            </a:pPr>
            <a:r>
              <a:rPr lang="ru-RU"/>
              <a:t>Первісна вартість запасів, отриманих безоплатно у випадках, передбачених законодавством, від юридичних та фізичних осіб, дорівнює справедливій вартості на дату отримання з урахуванням витрат, передбачених п. 5 розд. II Методрекомендацій № 11 (п. 24 розд. II цих Методрекомендацій).</a:t>
            </a:r>
            <a:endParaRPr lang="ru-RU"/>
          </a:p>
          <a:p>
            <a:pPr marL="228600" lvl="0" indent="-228600" algn="l" rtl="0">
              <a:lnSpc>
                <a:spcPct val="90000"/>
              </a:lnSpc>
              <a:spcBef>
                <a:spcPts val="1000"/>
              </a:spcBef>
              <a:spcAft>
                <a:spcPts val="0"/>
              </a:spcAft>
              <a:buClr>
                <a:schemeClr val="dk1"/>
              </a:buClr>
              <a:buSzPct val="100000"/>
              <a:buChar char="•"/>
            </a:pPr>
            <a:r>
              <a:rPr lang="ru-RU"/>
              <a:t>Первісною вартістю запасів, отриманих безоплатно від фізичних та юридичних осіб (крім суб’єктів держсектору), може бути вартість, щодо якої є достовірна інформація, зокрема згідно з відповідними первинними документами, з урахуванням витрат, передбачених п. 5 розд. II Методрекомендацій № 11.</a:t>
            </a:r>
            <a:endParaRPr lang="ru-RU"/>
          </a:p>
          <a:p>
            <a:pPr marL="228600" lvl="0" indent="-228600" algn="l" rtl="0">
              <a:lnSpc>
                <a:spcPct val="90000"/>
              </a:lnSpc>
              <a:spcBef>
                <a:spcPts val="1000"/>
              </a:spcBef>
              <a:spcAft>
                <a:spcPts val="0"/>
              </a:spcAft>
              <a:buClr>
                <a:schemeClr val="dk1"/>
              </a:buClr>
              <a:buSzPct val="100000"/>
              <a:buChar char="•"/>
            </a:pPr>
            <a:r>
              <a:rPr lang="ru-RU"/>
              <a:t>Запаси, отримані безоплатно від суб’єктів держсектору, відображаються за балансовою вартістю суб’єкта держсектору, що їх передав, але з урахуванням витрат, передбачених п. 5 розд. II Методрекомендацій № 11.</a:t>
            </a:r>
            <a:endParaRPr lang="ru-RU"/>
          </a:p>
          <a:p>
            <a:pPr marL="228600" lvl="0" indent="-77470" algn="l" rtl="0">
              <a:lnSpc>
                <a:spcPct val="90000"/>
              </a:lnSpc>
              <a:spcBef>
                <a:spcPts val="1000"/>
              </a:spcBef>
              <a:spcAft>
                <a:spcPts val="0"/>
              </a:spcAft>
              <a:buClr>
                <a:schemeClr val="dk1"/>
              </a:buClr>
              <a:buSzPct val="100000"/>
              <a:buNone/>
            </a:p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1"/>
          <p:cNvSpPr txBox="1">
            <a:spLocks noGrp="1"/>
          </p:cNvSpPr>
          <p:nvPr>
            <p:ph type="body" idx="1"/>
          </p:nvPr>
        </p:nvSpPr>
        <p:spPr>
          <a:xfrm>
            <a:off x="838200" y="429208"/>
            <a:ext cx="10515600" cy="5747755"/>
          </a:xfrm>
          <a:prstGeom prst="rect">
            <a:avLst/>
          </a:prstGeom>
          <a:noFill/>
          <a:ln>
            <a:noFill/>
          </a:ln>
        </p:spPr>
        <p:txBody>
          <a:bodyPr spcFirstLastPara="1" wrap="square" lIns="91425" tIns="45700" rIns="91425" bIns="45700" anchor="t" anchorCtr="0">
            <a:normAutofit fontScale="77500" lnSpcReduction="20000"/>
          </a:bodyPr>
          <a:lstStyle/>
          <a:p>
            <a:pPr marL="0" lvl="0" indent="0" algn="l" rtl="0">
              <a:lnSpc>
                <a:spcPct val="90000"/>
              </a:lnSpc>
              <a:spcBef>
                <a:spcPts val="0"/>
              </a:spcBef>
              <a:spcAft>
                <a:spcPts val="0"/>
              </a:spcAft>
              <a:buClr>
                <a:schemeClr val="dk1"/>
              </a:buClr>
              <a:buSzPct val="100000"/>
              <a:buNone/>
            </a:pPr>
            <a:r>
              <a:rPr lang="ru-RU" b="1" i="1"/>
              <a:t>Контроль</a:t>
            </a:r>
            <a:endParaRPr lang="ru-RU" b="1" i="1"/>
          </a:p>
          <a:p>
            <a:pPr marL="0" lvl="0" indent="0" algn="l" rtl="0">
              <a:lnSpc>
                <a:spcPct val="90000"/>
              </a:lnSpc>
              <a:spcBef>
                <a:spcPts val="1000"/>
              </a:spcBef>
              <a:spcAft>
                <a:spcPts val="0"/>
              </a:spcAft>
              <a:buClr>
                <a:schemeClr val="dk1"/>
              </a:buClr>
              <a:buSzPct val="100000"/>
              <a:buNone/>
            </a:pPr>
            <a:r>
              <a:rPr lang="ru-RU"/>
              <a:t>Питання здійснення контролю залишаються актуальними, оскільки відповідно до ст.26 БКУ кожний розпорядник бюджетних коштів повинен забезпечити організацію та здійснення внутрішнього контролю.</a:t>
            </a:r>
            <a:endParaRPr lang="ru-RU"/>
          </a:p>
          <a:p>
            <a:pPr marL="0" lvl="0" indent="0" algn="l" rtl="0">
              <a:lnSpc>
                <a:spcPct val="90000"/>
              </a:lnSpc>
              <a:spcBef>
                <a:spcPts val="1000"/>
              </a:spcBef>
              <a:spcAft>
                <a:spcPts val="0"/>
              </a:spcAft>
              <a:buClr>
                <a:schemeClr val="dk1"/>
              </a:buClr>
              <a:buSzPct val="100000"/>
              <a:buNone/>
            </a:pPr>
            <a:r>
              <a:rPr lang="ru-RU"/>
              <a:t>Типових (офіційно затверджених або рекомендованих) документів щодо встановлення детальних правил здійснення контролю органами місцевого самоврядування щодо гуманітарної допомоги не існує. Тому з  урахуванням конкретної ситуації та метою забезпечення контролю ОМС в межах своїх повноважень слід дотримуватися як мінімум:</a:t>
            </a:r>
            <a:endParaRPr lang="ru-RU"/>
          </a:p>
          <a:p>
            <a:pPr marL="0" lvl="0" indent="0" algn="l" rtl="0">
              <a:lnSpc>
                <a:spcPct val="90000"/>
              </a:lnSpc>
              <a:spcBef>
                <a:spcPts val="1000"/>
              </a:spcBef>
              <a:spcAft>
                <a:spcPts val="0"/>
              </a:spcAft>
              <a:buClr>
                <a:schemeClr val="dk1"/>
              </a:buClr>
              <a:buSzPct val="100000"/>
              <a:buNone/>
            </a:pPr>
            <a:r>
              <a:rPr lang="ru-RU"/>
              <a:t>-      вимог бюджетного  та іншого законодавства в частині здійснення контрольних заходів, моніторингу щодо отримання, зберігання, передачі гуманітарної допомоги, ведення обліку та складання звітності, інформування; визначення відповідальних осіб тощо;</a:t>
            </a:r>
            <a:endParaRPr lang="ru-RU"/>
          </a:p>
          <a:p>
            <a:pPr marL="0" lvl="0" indent="0" algn="l" rtl="0">
              <a:lnSpc>
                <a:spcPct val="90000"/>
              </a:lnSpc>
              <a:spcBef>
                <a:spcPts val="1000"/>
              </a:spcBef>
              <a:spcAft>
                <a:spcPts val="0"/>
              </a:spcAft>
              <a:buClr>
                <a:schemeClr val="dk1"/>
              </a:buClr>
              <a:buSzPct val="100000"/>
              <a:buNone/>
            </a:pPr>
            <a:r>
              <a:rPr lang="ru-RU"/>
              <a:t>-          вимог Міністерства соціальної політики як центрального органу виконавчої влади, що визначає політику у цій сфері (на сайті міністерства міститься інформація про питання гуманітарної допомоги);</a:t>
            </a:r>
            <a:endParaRPr lang="ru-RU"/>
          </a:p>
          <a:p>
            <a:pPr marL="0" lvl="0" indent="0" algn="l" rtl="0">
              <a:lnSpc>
                <a:spcPct val="90000"/>
              </a:lnSpc>
              <a:spcBef>
                <a:spcPts val="1000"/>
              </a:spcBef>
              <a:spcAft>
                <a:spcPts val="0"/>
              </a:spcAft>
              <a:buClr>
                <a:schemeClr val="dk1"/>
              </a:buClr>
              <a:buSzPct val="100000"/>
              <a:buNone/>
            </a:pPr>
            <a:r>
              <a:rPr lang="ru-RU"/>
              <a:t>-     Закону України «Про місцеве самоврядування» - в частині оформлення відповідними рішеннями (у встановленому Статутом порядку) питань, пов’язаних з отриманням, збереженням, передачею гуманітарної допомоги,її оформленням, звітністю тощо.</a:t>
            </a:r>
            <a:endParaRPr lang="ru-RU"/>
          </a:p>
          <a:p>
            <a:pPr marL="228600" lvl="0" indent="-90805" algn="l" rtl="0">
              <a:lnSpc>
                <a:spcPct val="90000"/>
              </a:lnSpc>
              <a:spcBef>
                <a:spcPts val="1000"/>
              </a:spcBef>
              <a:spcAft>
                <a:spcPts val="0"/>
              </a:spcAft>
              <a:buClr>
                <a:schemeClr val="dk1"/>
              </a:buClr>
              <a:buSzPct val="100000"/>
              <a:buNone/>
            </a:p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50" name="Google Shape;250;p4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ru-RU"/>
              <a:t>Схематично процес надходження та оформлення гуманітарної допомоги представлено на сайті Кабіміну: </a:t>
            </a:r>
            <a:r>
              <a:rPr lang="ru-RU" u="sng">
                <a:solidFill>
                  <a:schemeClr val="hlink"/>
                </a:solidFill>
                <a:hlinkClick r:id="rId1"/>
              </a:rPr>
              <a:t>https://www.kmu.gov.ua/news/sergij-marchenko-proces-nadhodzhennya-gumanitarnoyi-dopomogi-maye-buti-sproshchenim-i-kontrolovanim</a:t>
            </a:r>
            <a:r>
              <a:rPr lang="ru-RU"/>
              <a:t>  </a:t>
            </a:r>
            <a:endParaRPr lang="ru-RU"/>
          </a:p>
          <a:p>
            <a:pPr marL="228600" lvl="0" indent="-228600" algn="l" rtl="0">
              <a:lnSpc>
                <a:spcPct val="90000"/>
              </a:lnSpc>
              <a:spcBef>
                <a:spcPts val="1000"/>
              </a:spcBef>
              <a:spcAft>
                <a:spcPts val="0"/>
              </a:spcAft>
              <a:buClr>
                <a:schemeClr val="dk1"/>
              </a:buClr>
              <a:buSzPts val="2800"/>
              <a:buChar char="•"/>
            </a:pPr>
            <a:r>
              <a:rPr lang="ru-RU"/>
              <a:t>7 березня 2022 р. Кабінет Міністрів України прийняв постанову «Про затвердження переліку категорій товарів, що визнаються гуманітарною допомогою без здійснення процедури визнання таких товарів гуманітарною допомогою у кожному конкретному випадку та внесення змін до деяких постанов Кабінету Міністрів України з питань гуманітарної допомоги» </a:t>
            </a:r>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err="1"/>
              <a:t>Благодійна</a:t>
            </a:r>
            <a:r>
              <a:rPr lang="ru-RU" dirty="0"/>
              <a:t> </a:t>
            </a:r>
            <a:r>
              <a:rPr lang="ru-RU" dirty="0" err="1"/>
              <a:t>допомога</a:t>
            </a:r>
            <a:r>
              <a:rPr lang="ru-RU" dirty="0"/>
              <a:t> у </a:t>
            </a:r>
            <a:r>
              <a:rPr lang="ru-RU" dirty="0" err="1"/>
              <a:t>вигляді</a:t>
            </a:r>
            <a:r>
              <a:rPr lang="ru-RU" dirty="0"/>
              <a:t> </a:t>
            </a:r>
            <a:r>
              <a:rPr lang="ru-RU" dirty="0" err="1"/>
              <a:t>грошових</a:t>
            </a:r>
            <a:r>
              <a:rPr lang="ru-RU" dirty="0"/>
              <a:t> </a:t>
            </a:r>
            <a:r>
              <a:rPr lang="ru-RU" dirty="0" err="1"/>
              <a:t>коштів</a:t>
            </a:r>
            <a:endParaRPr lang="uk-UA" dirty="0"/>
          </a:p>
        </p:txBody>
      </p:sp>
      <p:sp>
        <p:nvSpPr>
          <p:cNvPr id="5" name="Місце для тексту 4"/>
          <p:cNvSpPr>
            <a:spLocks noGrp="1"/>
          </p:cNvSpPr>
          <p:nvPr>
            <p:ph type="body" idx="1"/>
          </p:nvPr>
        </p:nvSpPr>
        <p:spPr>
          <a:xfrm>
            <a:off x="838200" y="1510992"/>
            <a:ext cx="10515600" cy="4351338"/>
          </a:xfrm>
        </p:spPr>
        <p:txBody>
          <a:bodyPr>
            <a:normAutofit fontScale="85000" lnSpcReduction="10000"/>
          </a:bodyPr>
          <a:lstStyle/>
          <a:p>
            <a:r>
              <a:rPr lang="uk-UA" dirty="0"/>
              <a:t>Благодійні внески, які отримує бюджетна установа чи заклад, також вважаються допомогою, але її відмінність від натуральної форми в тому, що на </a:t>
            </a:r>
            <a:r>
              <a:rPr lang="uk-UA" dirty="0" err="1"/>
              <a:t>спецрахунок</a:t>
            </a:r>
            <a:r>
              <a:rPr lang="uk-UA" dirty="0"/>
              <a:t> потрапляють «живі гроші», що стають бюджетними коштами, які набувач використовує з певною метою. Документальне відображення буде ідентичним тому, що і для операції з надходження в натуральній формі у частині кошторисних змін.</a:t>
            </a:r>
            <a:endParaRPr lang="uk-UA" dirty="0"/>
          </a:p>
          <a:p>
            <a:r>
              <a:rPr lang="uk-UA" dirty="0"/>
              <a:t>Благодійник може внести кошти на рахунок або в касу установи. На підставі Заяви на переказ готівки за формою, затвердженою Інструкцією № 103, перераховують кошти на спеціальний реєстраційний рахунок установи, а благодійник отримує підтвердження — квитанцію. До каси установи кошти зараховують прибутковим касовим ордером із </a:t>
            </a:r>
            <a:r>
              <a:rPr lang="uk-UA" dirty="0" err="1"/>
              <a:t>видачею</a:t>
            </a:r>
            <a:r>
              <a:rPr lang="uk-UA" dirty="0"/>
              <a:t> квитанції. А далі такі кошти оприбутковують на підставі прибуткових касових ордерів і зараховують на </a:t>
            </a:r>
            <a:r>
              <a:rPr lang="uk-UA" dirty="0" err="1"/>
              <a:t>спецрахунок</a:t>
            </a:r>
            <a:r>
              <a:rPr lang="uk-UA" dirty="0"/>
              <a:t>, відкритий в органах Казначейства</a:t>
            </a:r>
            <a:endParaRPr lang="uk-U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2800"/>
              <a:buFont typeface="Calibri" panose="020F0502020204030204"/>
              <a:buNone/>
            </a:pPr>
            <a:r>
              <a:rPr lang="ru-RU" sz="2800">
                <a:solidFill>
                  <a:srgbClr val="FF0000"/>
                </a:solidFill>
              </a:rPr>
              <a:t>Чи потрібно міській раді подавати звіт про розподіл гуманітарної допомоги до військової адміністрації, якщо гуманітарна допомога була ввезена фізичною особою ( є декларація з кордону)</a:t>
            </a:r>
            <a:endParaRPr lang="ru-RU" sz="2800">
              <a:solidFill>
                <a:srgbClr val="FF0000"/>
              </a:solidFill>
            </a:endParaRPr>
          </a:p>
        </p:txBody>
      </p:sp>
      <p:sp>
        <p:nvSpPr>
          <p:cNvPr id="256" name="Google Shape;256;p4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90000"/>
              </a:lnSpc>
              <a:spcBef>
                <a:spcPts val="0"/>
              </a:spcBef>
              <a:spcAft>
                <a:spcPts val="0"/>
              </a:spcAft>
              <a:buClr>
                <a:schemeClr val="dk1"/>
              </a:buClr>
              <a:buSzPct val="100000"/>
              <a:buChar char="•"/>
            </a:pPr>
            <a:r>
              <a:rPr lang="ru-RU"/>
              <a:t>Для здійснення діяльності, пов’язаної з отриманням, розподілом та використання гуманітарної допомоги, складанням звітності радимо ознайомитися, в першу чергу,  з положеннями ЗУ «Про гуманітарну допомогу», які розкриють повноваження і відповідальність учасників цього процесу, ієрархію їх взаємостосунків.</a:t>
            </a:r>
            <a:endParaRPr lang="ru-RU"/>
          </a:p>
          <a:p>
            <a:pPr marL="228600" lvl="0" indent="-228600" algn="l" rtl="0">
              <a:lnSpc>
                <a:spcPct val="90000"/>
              </a:lnSpc>
              <a:spcBef>
                <a:spcPts val="1000"/>
              </a:spcBef>
              <a:spcAft>
                <a:spcPts val="0"/>
              </a:spcAft>
              <a:buClr>
                <a:schemeClr val="dk1"/>
              </a:buClr>
              <a:buSzPct val="100000"/>
              <a:buChar char="•"/>
            </a:pPr>
            <a:r>
              <a:rPr lang="ru-RU"/>
              <a:t>Центральним органом  виконавчої влади, що реалізує державну політику у сфері соціального захисту населення, є Міністерство соціальної політики, яке здійснює:</a:t>
            </a:r>
            <a:endParaRPr lang="ru-RU"/>
          </a:p>
          <a:p>
            <a:pPr marL="228600" lvl="0" indent="-228600" algn="l" rtl="0">
              <a:lnSpc>
                <a:spcPct val="90000"/>
              </a:lnSpc>
              <a:spcBef>
                <a:spcPts val="1000"/>
              </a:spcBef>
              <a:spcAft>
                <a:spcPts val="0"/>
              </a:spcAft>
              <a:buClr>
                <a:schemeClr val="dk1"/>
              </a:buClr>
              <a:buSzPct val="100000"/>
              <a:buChar char="•"/>
            </a:pPr>
            <a:r>
              <a:rPr lang="ru-RU"/>
              <a:t>контроль за отриманням, розподілом, використанням за цільовим призначенням, підготовкою статистичної звітності, обліком гуманітарної допомоги, визнаної такою рішенням спеціально уповноважених державних органів з питань гуманітарної допомоги.</a:t>
            </a:r>
            <a:endParaRPr lang="ru-RU"/>
          </a:p>
          <a:p>
            <a:pPr marL="228600" lvl="0" indent="-228600" algn="l" rtl="0">
              <a:lnSpc>
                <a:spcPct val="90000"/>
              </a:lnSpc>
              <a:spcBef>
                <a:spcPts val="1000"/>
              </a:spcBef>
              <a:spcAft>
                <a:spcPts val="0"/>
              </a:spcAft>
              <a:buClr>
                <a:schemeClr val="dk1"/>
              </a:buClr>
              <a:buSzPct val="100000"/>
              <a:buChar char="•"/>
            </a:pPr>
            <a:r>
              <a:rPr lang="ru-RU"/>
              <a:t>Згідно з абзацом другим ст. 11 Закону № 1192 контроль щодо використання гуманітарної допомоги за цільовим призначенням здійснюють відповідні спеціально уповноважені державні органи з питань гуманітарної допомоги та податкові органи.</a:t>
            </a:r>
            <a:endParaRPr lang="ru-RU"/>
          </a:p>
          <a:p>
            <a:pPr marL="228600" lvl="0" indent="-90805" algn="l" rtl="0">
              <a:lnSpc>
                <a:spcPct val="90000"/>
              </a:lnSpc>
              <a:spcBef>
                <a:spcPts val="1000"/>
              </a:spcBef>
              <a:spcAft>
                <a:spcPts val="0"/>
              </a:spcAft>
              <a:buClr>
                <a:schemeClr val="dk1"/>
              </a:buClr>
              <a:buSzPct val="100000"/>
              <a:buNone/>
            </a:p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panose="020F0502020204030204"/>
              <a:buNone/>
            </a:pPr>
            <a:r>
              <a:rPr lang="ru-RU"/>
              <a:t>Іншими учасниками гуманітарної допомоги є:</a:t>
            </a:r>
            <a:br>
              <a:rPr lang="ru-RU"/>
            </a:br>
            <a:endParaRPr lang="ru-RU"/>
          </a:p>
        </p:txBody>
      </p:sp>
      <p:sp>
        <p:nvSpPr>
          <p:cNvPr id="262" name="Google Shape;262;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ru-RU"/>
              <a:t>Донор</a:t>
            </a:r>
            <a:endParaRPr lang="ru-RU"/>
          </a:p>
          <a:p>
            <a:pPr marL="228600" lvl="0" indent="-228600" algn="l" rtl="0">
              <a:lnSpc>
                <a:spcPct val="90000"/>
              </a:lnSpc>
              <a:spcBef>
                <a:spcPts val="1000"/>
              </a:spcBef>
              <a:spcAft>
                <a:spcPts val="0"/>
              </a:spcAft>
              <a:buClr>
                <a:schemeClr val="dk1"/>
              </a:buClr>
              <a:buSzPts val="2800"/>
              <a:buChar char="•"/>
            </a:pPr>
            <a:r>
              <a:rPr lang="ru-RU"/>
              <a:t>Ст.1 ЗУ № 1192	Отримувач</a:t>
            </a:r>
            <a:endParaRPr lang="ru-RU"/>
          </a:p>
          <a:p>
            <a:pPr marL="228600" lvl="0" indent="-228600" algn="l" rtl="0">
              <a:lnSpc>
                <a:spcPct val="90000"/>
              </a:lnSpc>
              <a:spcBef>
                <a:spcPts val="1000"/>
              </a:spcBef>
              <a:spcAft>
                <a:spcPts val="0"/>
              </a:spcAft>
              <a:buClr>
                <a:schemeClr val="dk1"/>
              </a:buClr>
              <a:buSzPts val="2800"/>
              <a:buChar char="•"/>
            </a:pPr>
            <a:r>
              <a:rPr lang="ru-RU"/>
              <a:t>Ст.1 ЗУ № 1192	Набувач</a:t>
            </a:r>
            <a:endParaRPr lang="ru-RU"/>
          </a:p>
          <a:p>
            <a:pPr marL="228600" lvl="0" indent="-228600" algn="l" rtl="0">
              <a:lnSpc>
                <a:spcPct val="90000"/>
              </a:lnSpc>
              <a:spcBef>
                <a:spcPts val="1000"/>
              </a:spcBef>
              <a:spcAft>
                <a:spcPts val="0"/>
              </a:spcAft>
              <a:buClr>
                <a:schemeClr val="dk1"/>
              </a:buClr>
              <a:buSzPts val="2800"/>
              <a:buChar char="•"/>
            </a:pPr>
            <a:r>
              <a:rPr lang="ru-RU"/>
              <a:t>Ст.1 ЗУ № 1192	Спеціально уповноважені державні органи з питань гуманітарної допомоги</a:t>
            </a:r>
            <a:endParaRPr lang="ru-RU"/>
          </a:p>
          <a:p>
            <a:pPr marL="228600" lvl="0" indent="-50800" algn="l" rtl="0">
              <a:lnSpc>
                <a:spcPct val="90000"/>
              </a:lnSpc>
              <a:spcBef>
                <a:spcPts val="1000"/>
              </a:spcBef>
              <a:spcAft>
                <a:spcPts val="0"/>
              </a:spcAft>
              <a:buClr>
                <a:schemeClr val="dk1"/>
              </a:buClr>
              <a:buSzPts val="2800"/>
              <a:buNone/>
            </a:p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6"/>
          <p:cNvSpPr txBox="1">
            <a:spLocks noGrp="1"/>
          </p:cNvSpPr>
          <p:nvPr>
            <p:ph type="body" idx="1"/>
          </p:nvPr>
        </p:nvSpPr>
        <p:spPr>
          <a:xfrm>
            <a:off x="754225" y="491347"/>
            <a:ext cx="10515600" cy="435133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ru-RU" dirty="0"/>
              <a:t>	 </a:t>
            </a:r>
            <a:r>
              <a:rPr lang="ru-RU" dirty="0" err="1"/>
              <a:t>Постановою</a:t>
            </a:r>
            <a:r>
              <a:rPr lang="ru-RU" dirty="0"/>
              <a:t> </a:t>
            </a:r>
            <a:r>
              <a:rPr lang="ru-RU" dirty="0" err="1"/>
              <a:t>Кабінету</a:t>
            </a:r>
            <a:r>
              <a:rPr lang="ru-RU" dirty="0"/>
              <a:t> </a:t>
            </a:r>
            <a:r>
              <a:rPr lang="ru-RU" dirty="0" err="1"/>
              <a:t>Міністрів</a:t>
            </a:r>
            <a:r>
              <a:rPr lang="ru-RU" dirty="0"/>
              <a:t> </a:t>
            </a:r>
            <a:r>
              <a:rPr lang="ru-RU" dirty="0" err="1"/>
              <a:t>України</a:t>
            </a:r>
            <a:r>
              <a:rPr lang="ru-RU" dirty="0"/>
              <a:t> «</a:t>
            </a:r>
            <a:r>
              <a:rPr lang="ru-RU" dirty="0">
                <a:hlinkClick r:id="rId1"/>
              </a:rPr>
              <a:t>Деякі </a:t>
            </a:r>
            <a:r>
              <a:rPr lang="ru-RU" dirty="0" err="1">
                <a:hlinkClick r:id="rId1"/>
              </a:rPr>
              <a:t>питання</a:t>
            </a:r>
            <a:r>
              <a:rPr lang="ru-RU" dirty="0">
                <a:hlinkClick r:id="rId1"/>
              </a:rPr>
              <a:t> </a:t>
            </a:r>
            <a:r>
              <a:rPr lang="ru-RU" dirty="0" err="1">
                <a:hlinkClick r:id="rId1"/>
              </a:rPr>
              <a:t>отримання</a:t>
            </a:r>
            <a:r>
              <a:rPr lang="ru-RU" dirty="0">
                <a:hlinkClick r:id="rId1"/>
              </a:rPr>
              <a:t>, </a:t>
            </a:r>
            <a:r>
              <a:rPr lang="ru-RU" dirty="0" err="1">
                <a:hlinkClick r:id="rId1"/>
              </a:rPr>
              <a:t>використання</a:t>
            </a:r>
            <a:r>
              <a:rPr lang="ru-RU" dirty="0">
                <a:hlinkClick r:id="rId1"/>
              </a:rPr>
              <a:t>, </a:t>
            </a:r>
            <a:r>
              <a:rPr lang="ru-RU" dirty="0" err="1">
                <a:hlinkClick r:id="rId1"/>
              </a:rPr>
              <a:t>обліку</a:t>
            </a:r>
            <a:r>
              <a:rPr lang="ru-RU" dirty="0">
                <a:hlinkClick r:id="rId1"/>
              </a:rPr>
              <a:t> та </a:t>
            </a:r>
            <a:r>
              <a:rPr lang="ru-RU" dirty="0" err="1">
                <a:hlinkClick r:id="rId1"/>
              </a:rPr>
              <a:t>звітності</a:t>
            </a:r>
            <a:r>
              <a:rPr lang="ru-RU" dirty="0">
                <a:hlinkClick r:id="rId1"/>
              </a:rPr>
              <a:t> </a:t>
            </a:r>
            <a:r>
              <a:rPr lang="ru-RU" dirty="0" err="1">
                <a:hlinkClick r:id="rId1"/>
              </a:rPr>
              <a:t>благодійної</a:t>
            </a:r>
            <a:r>
              <a:rPr lang="ru-RU" dirty="0">
                <a:hlinkClick r:id="rId1"/>
              </a:rPr>
              <a:t> </a:t>
            </a:r>
            <a:r>
              <a:rPr lang="ru-RU" dirty="0" err="1">
                <a:hlinkClick r:id="rId1"/>
              </a:rPr>
              <a:t>допомоги</a:t>
            </a:r>
            <a:r>
              <a:rPr lang="ru-RU" dirty="0"/>
              <a:t>» № 202 від 05.03.2022 р. </a:t>
            </a:r>
            <a:r>
              <a:rPr lang="ru-RU" dirty="0" err="1"/>
              <a:t>було</a:t>
            </a:r>
            <a:r>
              <a:rPr lang="ru-RU" dirty="0"/>
              <a:t> </a:t>
            </a:r>
            <a:r>
              <a:rPr lang="ru-RU" dirty="0" err="1"/>
              <a:t>визначено</a:t>
            </a:r>
            <a:r>
              <a:rPr lang="ru-RU" dirty="0"/>
              <a:t>, </a:t>
            </a:r>
            <a:r>
              <a:rPr lang="ru-RU" dirty="0" err="1"/>
              <a:t>що</a:t>
            </a:r>
            <a:r>
              <a:rPr lang="ru-RU" dirty="0"/>
              <a:t> </a:t>
            </a:r>
            <a:r>
              <a:rPr lang="ru-RU" dirty="0" err="1"/>
              <a:t>дія</a:t>
            </a:r>
            <a:r>
              <a:rPr lang="ru-RU" dirty="0"/>
              <a:t> </a:t>
            </a:r>
            <a:r>
              <a:rPr lang="ru-RU" dirty="0" err="1"/>
              <a:t>цього</a:t>
            </a:r>
            <a:r>
              <a:rPr lang="ru-RU" dirty="0"/>
              <a:t> нормативного акту в </a:t>
            </a:r>
            <a:r>
              <a:rPr lang="ru-RU" dirty="0" err="1"/>
              <a:t>умовах</a:t>
            </a:r>
            <a:r>
              <a:rPr lang="ru-RU" dirty="0"/>
              <a:t> </a:t>
            </a:r>
            <a:r>
              <a:rPr lang="ru-RU" dirty="0" err="1"/>
              <a:t>воєнного</a:t>
            </a:r>
            <a:r>
              <a:rPr lang="ru-RU" dirty="0"/>
              <a:t> стану не </a:t>
            </a:r>
            <a:r>
              <a:rPr lang="ru-RU" dirty="0" err="1"/>
              <a:t>поширюються</a:t>
            </a:r>
            <a:r>
              <a:rPr lang="ru-RU" dirty="0"/>
              <a:t> на </a:t>
            </a:r>
            <a:r>
              <a:rPr lang="ru-RU" dirty="0" err="1"/>
              <a:t>отримання</a:t>
            </a:r>
            <a:r>
              <a:rPr lang="ru-RU" dirty="0"/>
              <a:t>, </a:t>
            </a:r>
            <a:r>
              <a:rPr lang="ru-RU" dirty="0" err="1"/>
              <a:t>використання</a:t>
            </a:r>
            <a:r>
              <a:rPr lang="ru-RU" dirty="0"/>
              <a:t>, </a:t>
            </a:r>
            <a:r>
              <a:rPr lang="ru-RU" dirty="0" err="1"/>
              <a:t>облік</a:t>
            </a:r>
            <a:r>
              <a:rPr lang="ru-RU" dirty="0"/>
              <a:t> та </a:t>
            </a:r>
            <a:r>
              <a:rPr lang="ru-RU" dirty="0" err="1"/>
              <a:t>звітність</a:t>
            </a:r>
            <a:r>
              <a:rPr lang="ru-RU" dirty="0"/>
              <a:t> </a:t>
            </a:r>
            <a:r>
              <a:rPr lang="ru-RU" dirty="0" err="1"/>
              <a:t>благодійної</a:t>
            </a:r>
            <a:r>
              <a:rPr lang="ru-RU" dirty="0"/>
              <a:t> </a:t>
            </a:r>
            <a:r>
              <a:rPr lang="ru-RU" dirty="0" err="1"/>
              <a:t>допомоги</a:t>
            </a:r>
            <a:r>
              <a:rPr lang="ru-RU" dirty="0"/>
              <a:t> від </a:t>
            </a:r>
            <a:r>
              <a:rPr lang="ru-RU" dirty="0" err="1"/>
              <a:t>юридичних</a:t>
            </a:r>
            <a:r>
              <a:rPr lang="ru-RU" dirty="0"/>
              <a:t> та </a:t>
            </a:r>
            <a:r>
              <a:rPr lang="ru-RU" dirty="0" err="1"/>
              <a:t>фізичних</a:t>
            </a:r>
            <a:r>
              <a:rPr lang="ru-RU" dirty="0"/>
              <a:t> </a:t>
            </a:r>
            <a:r>
              <a:rPr lang="ru-RU" dirty="0" err="1"/>
              <a:t>осіб</a:t>
            </a:r>
            <a:r>
              <a:rPr lang="ru-RU" dirty="0"/>
              <a:t> - </a:t>
            </a:r>
            <a:r>
              <a:rPr lang="ru-RU" dirty="0" err="1"/>
              <a:t>резидентів</a:t>
            </a:r>
            <a:r>
              <a:rPr lang="ru-RU" dirty="0"/>
              <a:t> і </a:t>
            </a:r>
            <a:r>
              <a:rPr lang="ru-RU" dirty="0" err="1"/>
              <a:t>нерезидентів</a:t>
            </a:r>
            <a:r>
              <a:rPr lang="ru-RU" dirty="0"/>
              <a:t>.</a:t>
            </a:r>
            <a:endParaRPr dirty="0"/>
          </a:p>
          <a:p>
            <a:pPr marL="0" lvl="0" indent="0" algn="l" rtl="0">
              <a:lnSpc>
                <a:spcPct val="90000"/>
              </a:lnSpc>
              <a:spcBef>
                <a:spcPts val="1000"/>
              </a:spcBef>
              <a:spcAft>
                <a:spcPts val="0"/>
              </a:spcAft>
              <a:buClr>
                <a:schemeClr val="dk1"/>
              </a:buClr>
              <a:buSzPts val="2800"/>
              <a:buNone/>
            </a:pPr>
            <a:r>
              <a:rPr lang="ru-RU" dirty="0" err="1"/>
              <a:t>Ця</a:t>
            </a:r>
            <a:r>
              <a:rPr lang="ru-RU" dirty="0"/>
              <a:t> Постанова </a:t>
            </a:r>
            <a:r>
              <a:rPr lang="ru-RU" dirty="0" err="1"/>
              <a:t>прийнята</a:t>
            </a:r>
            <a:r>
              <a:rPr lang="ru-RU" dirty="0"/>
              <a:t> відповідно до Закону </a:t>
            </a:r>
            <a:r>
              <a:rPr lang="ru-RU" dirty="0" err="1"/>
              <a:t>України</a:t>
            </a:r>
            <a:r>
              <a:rPr lang="ru-RU" dirty="0"/>
              <a:t> “Про </a:t>
            </a:r>
            <a:r>
              <a:rPr lang="ru-RU" dirty="0" err="1"/>
              <a:t>правовий</a:t>
            </a:r>
            <a:r>
              <a:rPr lang="ru-RU" dirty="0"/>
              <a:t> режим </a:t>
            </a:r>
            <a:r>
              <a:rPr lang="ru-RU" dirty="0" err="1"/>
              <a:t>воєнного</a:t>
            </a:r>
            <a:r>
              <a:rPr lang="ru-RU" dirty="0"/>
              <a:t> стану”, Указу Президента </a:t>
            </a:r>
            <a:r>
              <a:rPr lang="ru-RU" dirty="0" err="1"/>
              <a:t>України</a:t>
            </a:r>
            <a:r>
              <a:rPr lang="ru-RU" dirty="0"/>
              <a:t> від 24 лютого 2022 р. № 64 “Про </a:t>
            </a:r>
            <a:r>
              <a:rPr lang="ru-RU" dirty="0" err="1"/>
              <a:t>введення</a:t>
            </a:r>
            <a:r>
              <a:rPr lang="ru-RU" dirty="0"/>
              <a:t> </a:t>
            </a:r>
            <a:r>
              <a:rPr lang="ru-RU" dirty="0" err="1"/>
              <a:t>воєнного</a:t>
            </a:r>
            <a:r>
              <a:rPr lang="ru-RU" dirty="0"/>
              <a:t> стану в </a:t>
            </a:r>
            <a:r>
              <a:rPr lang="ru-RU" dirty="0" err="1"/>
              <a:t>Україні</a:t>
            </a:r>
            <a:r>
              <a:rPr lang="ru-RU" dirty="0"/>
              <a:t>”. В </a:t>
            </a:r>
            <a:r>
              <a:rPr lang="ru-RU" dirty="0" err="1"/>
              <a:t>ній</a:t>
            </a:r>
            <a:r>
              <a:rPr lang="ru-RU" dirty="0"/>
              <a:t> </a:t>
            </a:r>
            <a:r>
              <a:rPr lang="ru-RU" dirty="0" err="1"/>
              <a:t>мова</a:t>
            </a:r>
            <a:r>
              <a:rPr lang="ru-RU" dirty="0"/>
              <a:t> </a:t>
            </a:r>
            <a:r>
              <a:rPr lang="ru-RU" dirty="0" err="1"/>
              <a:t>йде</a:t>
            </a:r>
            <a:r>
              <a:rPr lang="ru-RU" dirty="0"/>
              <a:t> про </a:t>
            </a:r>
            <a:r>
              <a:rPr lang="ru-RU" dirty="0" err="1"/>
              <a:t>благодійну</a:t>
            </a:r>
            <a:r>
              <a:rPr lang="ru-RU" dirty="0"/>
              <a:t> </a:t>
            </a:r>
            <a:r>
              <a:rPr lang="ru-RU" dirty="0" err="1"/>
              <a:t>допомогу</a:t>
            </a:r>
            <a:r>
              <a:rPr lang="ru-RU" dirty="0"/>
              <a:t>, а не про </a:t>
            </a:r>
            <a:r>
              <a:rPr lang="ru-RU" dirty="0" err="1"/>
              <a:t>гуманітарну</a:t>
            </a:r>
            <a:r>
              <a:rPr lang="ru-RU" dirty="0"/>
              <a:t> </a:t>
            </a:r>
            <a:r>
              <a:rPr lang="ru-RU" dirty="0" err="1"/>
              <a:t>допомогу</a:t>
            </a:r>
            <a:r>
              <a:rPr lang="ru-RU" dirty="0"/>
              <a:t>! Тим не </a:t>
            </a:r>
            <a:r>
              <a:rPr lang="ru-RU" dirty="0" err="1"/>
              <a:t>менш</a:t>
            </a:r>
            <a:r>
              <a:rPr lang="ru-RU" dirty="0"/>
              <a:t> вона </a:t>
            </a:r>
            <a:r>
              <a:rPr lang="ru-RU" dirty="0" err="1"/>
              <a:t>викликала</a:t>
            </a:r>
            <a:r>
              <a:rPr lang="ru-RU" dirty="0"/>
              <a:t> </a:t>
            </a:r>
            <a:r>
              <a:rPr lang="ru-RU" dirty="0" err="1"/>
              <a:t>сумніви</a:t>
            </a:r>
            <a:r>
              <a:rPr lang="ru-RU" dirty="0"/>
              <a:t> </a:t>
            </a:r>
            <a:r>
              <a:rPr lang="ru-RU" dirty="0" err="1"/>
              <a:t>щодо</a:t>
            </a:r>
            <a:r>
              <a:rPr lang="ru-RU" dirty="0"/>
              <a:t> до того, </a:t>
            </a:r>
            <a:r>
              <a:rPr lang="ru-RU" dirty="0" err="1"/>
              <a:t>чи</a:t>
            </a:r>
            <a:r>
              <a:rPr lang="ru-RU" dirty="0"/>
              <a:t> </a:t>
            </a:r>
            <a:r>
              <a:rPr lang="ru-RU" dirty="0" err="1"/>
              <a:t>застосовуються</a:t>
            </a:r>
            <a:r>
              <a:rPr lang="ru-RU" dirty="0"/>
              <a:t> </a:t>
            </a:r>
            <a:r>
              <a:rPr lang="ru-RU" dirty="0" err="1"/>
              <a:t>її</a:t>
            </a:r>
            <a:r>
              <a:rPr lang="ru-RU" dirty="0"/>
              <a:t> </a:t>
            </a:r>
            <a:r>
              <a:rPr lang="ru-RU" dirty="0" err="1"/>
              <a:t>положення</a:t>
            </a:r>
            <a:r>
              <a:rPr lang="ru-RU" dirty="0"/>
              <a:t> до </a:t>
            </a:r>
            <a:r>
              <a:rPr lang="ru-RU" dirty="0" err="1"/>
              <a:t>гуманітарної</a:t>
            </a:r>
            <a:r>
              <a:rPr lang="ru-RU" dirty="0"/>
              <a:t> </a:t>
            </a:r>
            <a:r>
              <a:rPr lang="ru-RU" dirty="0" err="1"/>
              <a:t>допомоги</a:t>
            </a:r>
            <a:r>
              <a:rPr lang="ru-RU" dirty="0"/>
              <a:t>.</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6"/>
          <p:cNvSpPr txBox="1">
            <a:spLocks noGrp="1"/>
          </p:cNvSpPr>
          <p:nvPr>
            <p:ph type="body" idx="1"/>
          </p:nvPr>
        </p:nvSpPr>
        <p:spPr>
          <a:xfrm>
            <a:off x="903514" y="659298"/>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90000"/>
              </a:lnSpc>
              <a:spcBef>
                <a:spcPts val="0"/>
              </a:spcBef>
              <a:spcAft>
                <a:spcPts val="0"/>
              </a:spcAft>
              <a:buClr>
                <a:schemeClr val="dk1"/>
              </a:buClr>
              <a:buSzPct val="100000"/>
              <a:buChar char="•"/>
            </a:pPr>
            <a:r>
              <a:rPr lang="ru-RU" dirty="0" err="1"/>
              <a:t>Постановою</a:t>
            </a:r>
            <a:r>
              <a:rPr lang="ru-RU" dirty="0"/>
              <a:t> </a:t>
            </a:r>
            <a:r>
              <a:rPr lang="ru-RU" dirty="0">
                <a:hlinkClick r:id="rId1"/>
              </a:rPr>
              <a:t>«Деякі </a:t>
            </a:r>
            <a:r>
              <a:rPr lang="ru-RU" dirty="0" err="1">
                <a:hlinkClick r:id="rId1"/>
              </a:rPr>
              <a:t>питання</a:t>
            </a:r>
            <a:r>
              <a:rPr lang="ru-RU" dirty="0">
                <a:hlinkClick r:id="rId1"/>
              </a:rPr>
              <a:t> </a:t>
            </a:r>
            <a:r>
              <a:rPr lang="ru-RU" dirty="0" err="1">
                <a:hlinkClick r:id="rId1"/>
              </a:rPr>
              <a:t>отримання</a:t>
            </a:r>
            <a:r>
              <a:rPr lang="ru-RU" dirty="0">
                <a:hlinkClick r:id="rId1"/>
              </a:rPr>
              <a:t>, </a:t>
            </a:r>
            <a:r>
              <a:rPr lang="ru-RU" dirty="0" err="1">
                <a:hlinkClick r:id="rId1"/>
              </a:rPr>
              <a:t>використання</a:t>
            </a:r>
            <a:r>
              <a:rPr lang="ru-RU" dirty="0">
                <a:hlinkClick r:id="rId1"/>
              </a:rPr>
              <a:t>, </a:t>
            </a:r>
            <a:r>
              <a:rPr lang="ru-RU" dirty="0" err="1">
                <a:hlinkClick r:id="rId1"/>
              </a:rPr>
              <a:t>обліку</a:t>
            </a:r>
            <a:r>
              <a:rPr lang="ru-RU" dirty="0">
                <a:hlinkClick r:id="rId1"/>
              </a:rPr>
              <a:t> та </a:t>
            </a:r>
            <a:r>
              <a:rPr lang="ru-RU" dirty="0" err="1">
                <a:hlinkClick r:id="rId1"/>
              </a:rPr>
              <a:t>звітності</a:t>
            </a:r>
            <a:r>
              <a:rPr lang="ru-RU" dirty="0">
                <a:hlinkClick r:id="rId1"/>
              </a:rPr>
              <a:t> </a:t>
            </a:r>
            <a:r>
              <a:rPr lang="ru-RU" dirty="0" err="1">
                <a:hlinkClick r:id="rId1"/>
              </a:rPr>
              <a:t>благодійної</a:t>
            </a:r>
            <a:r>
              <a:rPr lang="ru-RU" dirty="0">
                <a:hlinkClick r:id="rId1"/>
              </a:rPr>
              <a:t> </a:t>
            </a:r>
            <a:r>
              <a:rPr lang="ru-RU" dirty="0" err="1">
                <a:hlinkClick r:id="rId1"/>
              </a:rPr>
              <a:t>допомоги</a:t>
            </a:r>
            <a:r>
              <a:rPr lang="ru-RU" dirty="0"/>
              <a:t>» від 05.03.2022 № 202 (</a:t>
            </a:r>
            <a:r>
              <a:rPr lang="ru-RU" dirty="0" err="1"/>
              <a:t>далі</a:t>
            </a:r>
            <a:r>
              <a:rPr lang="ru-RU" dirty="0"/>
              <a:t> – постанова № 202) </a:t>
            </a:r>
            <a:r>
              <a:rPr lang="ru-RU" dirty="0" err="1"/>
              <a:t>встановив</a:t>
            </a:r>
            <a:r>
              <a:rPr lang="ru-RU" dirty="0"/>
              <a:t>, </a:t>
            </a:r>
            <a:r>
              <a:rPr lang="ru-RU" dirty="0" err="1"/>
              <a:t>що</a:t>
            </a:r>
            <a:r>
              <a:rPr lang="ru-RU" dirty="0"/>
              <a:t> в </a:t>
            </a:r>
            <a:r>
              <a:rPr lang="ru-RU" dirty="0" err="1"/>
              <a:t>умовах</a:t>
            </a:r>
            <a:r>
              <a:rPr lang="ru-RU" dirty="0"/>
              <a:t> </a:t>
            </a:r>
            <a:r>
              <a:rPr lang="ru-RU" dirty="0" err="1"/>
              <a:t>воєнного</a:t>
            </a:r>
            <a:r>
              <a:rPr lang="ru-RU" dirty="0"/>
              <a:t> стану не </a:t>
            </a:r>
            <a:r>
              <a:rPr lang="ru-RU" dirty="0" err="1"/>
              <a:t>поширюються</a:t>
            </a:r>
            <a:r>
              <a:rPr lang="ru-RU" dirty="0"/>
              <a:t> </a:t>
            </a:r>
            <a:r>
              <a:rPr lang="ru-RU" dirty="0" err="1"/>
              <a:t>встановлені</a:t>
            </a:r>
            <a:r>
              <a:rPr lang="ru-RU" dirty="0"/>
              <a:t> </a:t>
            </a:r>
            <a:r>
              <a:rPr lang="ru-RU" dirty="0" err="1"/>
              <a:t>законодавством</a:t>
            </a:r>
            <a:r>
              <a:rPr lang="ru-RU" dirty="0"/>
              <a:t> </a:t>
            </a:r>
            <a:r>
              <a:rPr lang="ru-RU" dirty="0" err="1"/>
              <a:t>вимоги</a:t>
            </a:r>
            <a:r>
              <a:rPr lang="ru-RU" dirty="0"/>
              <a:t> </a:t>
            </a:r>
            <a:r>
              <a:rPr lang="ru-RU" dirty="0" err="1"/>
              <a:t>щодо</a:t>
            </a:r>
            <a:r>
              <a:rPr lang="ru-RU" dirty="0"/>
              <a:t> </a:t>
            </a:r>
            <a:r>
              <a:rPr lang="ru-RU" dirty="0" err="1"/>
              <a:t>отримання</a:t>
            </a:r>
            <a:r>
              <a:rPr lang="ru-RU" dirty="0"/>
              <a:t>, </a:t>
            </a:r>
            <a:r>
              <a:rPr lang="ru-RU" dirty="0" err="1"/>
              <a:t>використання</a:t>
            </a:r>
            <a:r>
              <a:rPr lang="ru-RU" dirty="0"/>
              <a:t>, </a:t>
            </a:r>
            <a:r>
              <a:rPr lang="ru-RU" dirty="0" err="1"/>
              <a:t>обліку</a:t>
            </a:r>
            <a:r>
              <a:rPr lang="ru-RU" dirty="0"/>
              <a:t> та </a:t>
            </a:r>
            <a:r>
              <a:rPr lang="ru-RU" dirty="0" err="1"/>
              <a:t>звітності</a:t>
            </a:r>
            <a:r>
              <a:rPr lang="ru-RU" dirty="0"/>
              <a:t> </a:t>
            </a:r>
            <a:r>
              <a:rPr lang="ru-RU" dirty="0" err="1"/>
              <a:t>благодійної</a:t>
            </a:r>
            <a:r>
              <a:rPr lang="ru-RU" dirty="0"/>
              <a:t> </a:t>
            </a:r>
            <a:r>
              <a:rPr lang="ru-RU" dirty="0" err="1"/>
              <a:t>допомоги</a:t>
            </a:r>
            <a:r>
              <a:rPr lang="ru-RU" dirty="0"/>
              <a:t>!! від </a:t>
            </a:r>
            <a:r>
              <a:rPr lang="ru-RU" dirty="0" err="1"/>
              <a:t>юридичних</a:t>
            </a:r>
            <a:r>
              <a:rPr lang="ru-RU" dirty="0"/>
              <a:t> та </a:t>
            </a:r>
            <a:r>
              <a:rPr lang="ru-RU" dirty="0" err="1"/>
              <a:t>фізичних</a:t>
            </a:r>
            <a:r>
              <a:rPr lang="ru-RU" dirty="0"/>
              <a:t> </a:t>
            </a:r>
            <a:r>
              <a:rPr lang="ru-RU" dirty="0" err="1"/>
              <a:t>осіб</a:t>
            </a:r>
            <a:r>
              <a:rPr lang="ru-RU" dirty="0"/>
              <a:t> – </a:t>
            </a:r>
            <a:r>
              <a:rPr lang="ru-RU" dirty="0" err="1"/>
              <a:t>резидентів</a:t>
            </a:r>
            <a:r>
              <a:rPr lang="ru-RU" dirty="0"/>
              <a:t> та </a:t>
            </a:r>
            <a:r>
              <a:rPr lang="ru-RU" dirty="0" err="1"/>
              <a:t>нерезидентів</a:t>
            </a:r>
            <a:r>
              <a:rPr lang="ru-RU" dirty="0"/>
              <a:t>.</a:t>
            </a:r>
            <a:endParaRPr dirty="0"/>
          </a:p>
          <a:p>
            <a:pPr marL="228600" lvl="0" indent="-228600" algn="l" rtl="0">
              <a:lnSpc>
                <a:spcPct val="90000"/>
              </a:lnSpc>
              <a:spcBef>
                <a:spcPts val="1000"/>
              </a:spcBef>
              <a:spcAft>
                <a:spcPts val="0"/>
              </a:spcAft>
              <a:buClr>
                <a:schemeClr val="dk1"/>
              </a:buClr>
              <a:buSzPct val="100000"/>
              <a:buChar char="•"/>
            </a:pPr>
            <a:r>
              <a:rPr lang="ru-RU" dirty="0"/>
              <a:t>До того же 07 .03.2022 року </a:t>
            </a:r>
            <a:r>
              <a:rPr lang="ru-RU" dirty="0" err="1"/>
              <a:t>Кабінетом</a:t>
            </a:r>
            <a:r>
              <a:rPr lang="ru-RU" dirty="0"/>
              <a:t> </a:t>
            </a:r>
            <a:r>
              <a:rPr lang="ru-RU" dirty="0" err="1"/>
              <a:t>Міністрів</a:t>
            </a:r>
            <a:r>
              <a:rPr lang="ru-RU" dirty="0"/>
              <a:t> </a:t>
            </a:r>
            <a:r>
              <a:rPr lang="ru-RU" dirty="0" err="1"/>
              <a:t>України</a:t>
            </a:r>
            <a:r>
              <a:rPr lang="ru-RU" dirty="0"/>
              <a:t> </a:t>
            </a:r>
            <a:r>
              <a:rPr lang="ru-RU" dirty="0" err="1"/>
              <a:t>затверджено</a:t>
            </a:r>
            <a:r>
              <a:rPr lang="ru-RU" dirty="0"/>
              <a:t> постанову № 224 "</a:t>
            </a:r>
            <a:r>
              <a:rPr lang="ru-RU" dirty="0">
                <a:hlinkClick r:id="rId2"/>
              </a:rPr>
              <a:t>Про </a:t>
            </a:r>
            <a:r>
              <a:rPr lang="ru-RU" dirty="0" err="1">
                <a:hlinkClick r:id="rId2"/>
              </a:rPr>
              <a:t>затвердження</a:t>
            </a:r>
            <a:r>
              <a:rPr lang="ru-RU" dirty="0">
                <a:hlinkClick r:id="rId2"/>
              </a:rPr>
              <a:t> </a:t>
            </a:r>
            <a:r>
              <a:rPr lang="ru-RU" dirty="0" err="1">
                <a:hlinkClick r:id="rId2"/>
              </a:rPr>
              <a:t>переліку</a:t>
            </a:r>
            <a:r>
              <a:rPr lang="ru-RU" dirty="0">
                <a:hlinkClick r:id="rId2"/>
              </a:rPr>
              <a:t> </a:t>
            </a:r>
            <a:r>
              <a:rPr lang="ru-RU" dirty="0" err="1">
                <a:hlinkClick r:id="rId2"/>
              </a:rPr>
              <a:t>категорій</a:t>
            </a:r>
            <a:r>
              <a:rPr lang="ru-RU" dirty="0">
                <a:hlinkClick r:id="rId2"/>
              </a:rPr>
              <a:t> </a:t>
            </a:r>
            <a:r>
              <a:rPr lang="ru-RU" dirty="0" err="1">
                <a:hlinkClick r:id="rId2"/>
              </a:rPr>
              <a:t>товарів</a:t>
            </a:r>
            <a:r>
              <a:rPr lang="ru-RU" dirty="0">
                <a:hlinkClick r:id="rId2"/>
              </a:rPr>
              <a:t>, </a:t>
            </a:r>
            <a:r>
              <a:rPr lang="ru-RU" dirty="0" err="1">
                <a:hlinkClick r:id="rId2"/>
              </a:rPr>
              <a:t>що</a:t>
            </a:r>
            <a:r>
              <a:rPr lang="ru-RU" dirty="0">
                <a:hlinkClick r:id="rId2"/>
              </a:rPr>
              <a:t> </a:t>
            </a:r>
            <a:r>
              <a:rPr lang="ru-RU" dirty="0" err="1">
                <a:hlinkClick r:id="rId2"/>
              </a:rPr>
              <a:t>визнаються</a:t>
            </a:r>
            <a:r>
              <a:rPr lang="ru-RU" dirty="0">
                <a:hlinkClick r:id="rId2"/>
              </a:rPr>
              <a:t> </a:t>
            </a:r>
            <a:r>
              <a:rPr lang="ru-RU" dirty="0" err="1">
                <a:hlinkClick r:id="rId2"/>
              </a:rPr>
              <a:t>гуманітарною</a:t>
            </a:r>
            <a:r>
              <a:rPr lang="ru-RU" dirty="0">
                <a:hlinkClick r:id="rId2"/>
              </a:rPr>
              <a:t> </a:t>
            </a:r>
            <a:r>
              <a:rPr lang="ru-RU" dirty="0" err="1">
                <a:hlinkClick r:id="rId2"/>
              </a:rPr>
              <a:t>допомогою</a:t>
            </a:r>
            <a:r>
              <a:rPr lang="ru-RU" dirty="0">
                <a:hlinkClick r:id="rId2"/>
              </a:rPr>
              <a:t> без </a:t>
            </a:r>
            <a:r>
              <a:rPr lang="ru-RU" dirty="0" err="1">
                <a:hlinkClick r:id="rId2"/>
              </a:rPr>
              <a:t>здійснення</a:t>
            </a:r>
            <a:r>
              <a:rPr lang="ru-RU" dirty="0">
                <a:hlinkClick r:id="rId2"/>
              </a:rPr>
              <a:t> </a:t>
            </a:r>
            <a:r>
              <a:rPr lang="ru-RU" dirty="0" err="1">
                <a:hlinkClick r:id="rId2"/>
              </a:rPr>
              <a:t>процедури</a:t>
            </a:r>
            <a:r>
              <a:rPr lang="ru-RU" dirty="0">
                <a:hlinkClick r:id="rId2"/>
              </a:rPr>
              <a:t> </a:t>
            </a:r>
            <a:r>
              <a:rPr lang="ru-RU" dirty="0" err="1"/>
              <a:t>визнання</a:t>
            </a:r>
            <a:r>
              <a:rPr lang="ru-RU" dirty="0"/>
              <a:t> таких </a:t>
            </a:r>
            <a:r>
              <a:rPr lang="ru-RU" dirty="0" err="1"/>
              <a:t>товарів</a:t>
            </a:r>
            <a:r>
              <a:rPr lang="ru-RU" dirty="0"/>
              <a:t> </a:t>
            </a:r>
            <a:r>
              <a:rPr lang="ru-RU" dirty="0" err="1"/>
              <a:t>гуманітарною</a:t>
            </a:r>
            <a:r>
              <a:rPr lang="ru-RU" dirty="0"/>
              <a:t> </a:t>
            </a:r>
            <a:r>
              <a:rPr lang="ru-RU" dirty="0" err="1"/>
              <a:t>допомогою</a:t>
            </a:r>
            <a:r>
              <a:rPr lang="ru-RU" dirty="0"/>
              <a:t> у кожному конкретному </a:t>
            </a:r>
            <a:r>
              <a:rPr lang="ru-RU" dirty="0" err="1"/>
              <a:t>випадку</a:t>
            </a:r>
            <a:r>
              <a:rPr lang="ru-RU" dirty="0"/>
              <a:t>, на </a:t>
            </a:r>
            <a:r>
              <a:rPr lang="ru-RU" dirty="0" err="1"/>
              <a:t>період</a:t>
            </a:r>
            <a:r>
              <a:rPr lang="ru-RU" dirty="0"/>
              <a:t> </a:t>
            </a:r>
            <a:r>
              <a:rPr lang="ru-RU" dirty="0" err="1"/>
              <a:t>воєнного</a:t>
            </a:r>
            <a:r>
              <a:rPr lang="ru-RU" dirty="0"/>
              <a:t> стану та </a:t>
            </a:r>
            <a:r>
              <a:rPr lang="ru-RU" dirty="0" err="1"/>
              <a:t>внесення</a:t>
            </a:r>
            <a:r>
              <a:rPr lang="ru-RU" dirty="0"/>
              <a:t> </a:t>
            </a:r>
            <a:r>
              <a:rPr lang="ru-RU" dirty="0" err="1"/>
              <a:t>змін</a:t>
            </a:r>
            <a:r>
              <a:rPr lang="ru-RU" dirty="0"/>
              <a:t> до </a:t>
            </a:r>
            <a:r>
              <a:rPr lang="ru-RU" dirty="0" err="1"/>
              <a:t>деяких</a:t>
            </a:r>
            <a:r>
              <a:rPr lang="ru-RU" dirty="0"/>
              <a:t> постанов </a:t>
            </a:r>
            <a:r>
              <a:rPr lang="ru-RU" dirty="0" err="1"/>
              <a:t>Кабінету</a:t>
            </a:r>
            <a:r>
              <a:rPr lang="ru-RU" dirty="0"/>
              <a:t> </a:t>
            </a:r>
            <a:r>
              <a:rPr lang="ru-RU" dirty="0" err="1"/>
              <a:t>Міністрів</a:t>
            </a:r>
            <a:r>
              <a:rPr lang="ru-RU" dirty="0"/>
              <a:t> </a:t>
            </a:r>
            <a:r>
              <a:rPr lang="ru-RU" dirty="0" err="1"/>
              <a:t>України</a:t>
            </a:r>
            <a:r>
              <a:rPr lang="ru-RU" dirty="0"/>
              <a:t> з </a:t>
            </a:r>
            <a:r>
              <a:rPr lang="ru-RU" dirty="0" err="1"/>
              <a:t>питань</a:t>
            </a:r>
            <a:r>
              <a:rPr lang="ru-RU" dirty="0"/>
              <a:t> </a:t>
            </a:r>
            <a:r>
              <a:rPr lang="ru-RU" dirty="0" err="1"/>
              <a:t>гуманітарної</a:t>
            </a:r>
            <a:r>
              <a:rPr lang="ru-RU" dirty="0"/>
              <a:t> </a:t>
            </a:r>
            <a:r>
              <a:rPr lang="ru-RU" dirty="0" err="1"/>
              <a:t>допомоги</a:t>
            </a:r>
            <a:r>
              <a:rPr lang="ru-RU" dirty="0"/>
              <a:t>" (</a:t>
            </a:r>
            <a:r>
              <a:rPr lang="ru-RU" dirty="0" err="1"/>
              <a:t>далі</a:t>
            </a:r>
            <a:r>
              <a:rPr lang="ru-RU" dirty="0"/>
              <a:t> – постанова № 224) за </a:t>
            </a:r>
            <a:r>
              <a:rPr lang="ru-RU" dirty="0" err="1"/>
              <a:t>відповідним</a:t>
            </a:r>
            <a:r>
              <a:rPr lang="ru-RU" dirty="0"/>
              <a:t> </a:t>
            </a:r>
            <a:r>
              <a:rPr lang="ru-RU" dirty="0" err="1"/>
              <a:t>Додатком</a:t>
            </a:r>
            <a:r>
              <a:rPr lang="ru-RU" dirty="0"/>
              <a:t> 1 (</a:t>
            </a:r>
            <a:r>
              <a:rPr lang="ru-RU" dirty="0" err="1"/>
              <a:t>далі</a:t>
            </a:r>
            <a:r>
              <a:rPr lang="ru-RU" dirty="0"/>
              <a:t> – </a:t>
            </a:r>
            <a:r>
              <a:rPr lang="ru-RU" dirty="0" err="1"/>
              <a:t>перелік</a:t>
            </a:r>
            <a:r>
              <a:rPr lang="ru-RU" dirty="0"/>
              <a:t> </a:t>
            </a:r>
            <a:r>
              <a:rPr lang="ru-RU" dirty="0" err="1"/>
              <a:t>товарів</a:t>
            </a:r>
            <a:r>
              <a:rPr lang="ru-RU" dirty="0"/>
              <a:t>, </a:t>
            </a:r>
            <a:r>
              <a:rPr lang="ru-RU" dirty="0" err="1"/>
              <a:t>що</a:t>
            </a:r>
            <a:r>
              <a:rPr lang="ru-RU" dirty="0"/>
              <a:t> </a:t>
            </a:r>
            <a:r>
              <a:rPr lang="ru-RU" dirty="0" err="1"/>
              <a:t>визнаються</a:t>
            </a:r>
            <a:r>
              <a:rPr lang="ru-RU" dirty="0"/>
              <a:t> </a:t>
            </a:r>
            <a:r>
              <a:rPr lang="ru-RU" dirty="0" err="1"/>
              <a:t>гуманітарною</a:t>
            </a:r>
            <a:r>
              <a:rPr lang="ru-RU" dirty="0"/>
              <a:t> </a:t>
            </a:r>
            <a:r>
              <a:rPr lang="ru-RU" dirty="0" err="1"/>
              <a:t>допомогою</a:t>
            </a: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7"/>
          <p:cNvSpPr txBox="1">
            <a:spLocks noGrp="1"/>
          </p:cNvSpPr>
          <p:nvPr>
            <p:ph type="body" idx="1"/>
          </p:nvPr>
        </p:nvSpPr>
        <p:spPr>
          <a:xfrm>
            <a:off x="922175" y="494522"/>
            <a:ext cx="10515600" cy="4740049"/>
          </a:xfrm>
          <a:prstGeom prst="rect">
            <a:avLst/>
          </a:prstGeom>
          <a:noFill/>
          <a:ln>
            <a:noFill/>
          </a:ln>
        </p:spPr>
        <p:txBody>
          <a:bodyPr spcFirstLastPara="1" wrap="square" lIns="91425" tIns="45700" rIns="91425" bIns="45700" anchor="t" anchorCtr="0">
            <a:normAutofit fontScale="70000" lnSpcReduction="20000"/>
          </a:bodyPr>
          <a:lstStyle/>
          <a:p>
            <a:pPr marL="228600" lvl="0" indent="-228600" algn="l" rtl="0">
              <a:lnSpc>
                <a:spcPct val="90000"/>
              </a:lnSpc>
              <a:spcBef>
                <a:spcPts val="0"/>
              </a:spcBef>
              <a:spcAft>
                <a:spcPts val="0"/>
              </a:spcAft>
              <a:buClr>
                <a:srgbClr val="FF0000"/>
              </a:buClr>
              <a:buSzPct val="100000"/>
              <a:buChar char="•"/>
            </a:pPr>
            <a:r>
              <a:rPr lang="ru-RU">
                <a:solidFill>
                  <a:srgbClr val="FF0000"/>
                </a:solidFill>
              </a:rPr>
              <a:t>Важливо! </a:t>
            </a:r>
            <a:endParaRPr lang="ru-RU">
              <a:solidFill>
                <a:srgbClr val="FF0000"/>
              </a:solidFill>
            </a:endParaRPr>
          </a:p>
          <a:p>
            <a:pPr marL="228600" lvl="0" indent="-228600" algn="l" rtl="0">
              <a:lnSpc>
                <a:spcPct val="90000"/>
              </a:lnSpc>
              <a:spcBef>
                <a:spcPts val="1000"/>
              </a:spcBef>
              <a:spcAft>
                <a:spcPts val="0"/>
              </a:spcAft>
              <a:buClr>
                <a:schemeClr val="dk1"/>
              </a:buClr>
              <a:buSzPct val="100000"/>
              <a:buChar char="•"/>
            </a:pPr>
            <a:r>
              <a:rPr lang="ru-RU"/>
              <a:t>Гуманітарна допомога є різновидом благодійництва, а не видом благодійної допомоги і має спрямовуватися відповідно до обставин, об’єктивних потреб, згоди її отримувачів та за умови дотримання вимог статті 3 Закону України "Про благодійну діяльність та благодійні організації" від 05.07.2012 р. № 5073-VI (далі — Закон № 5073 від 05.07.2012 р. № 5073-VI (далі — Закон № 5073). Про це зазначено у статті 1 Закону № 1192 (про гуманітарну допомогу). А в статті 3 Закону № 5073 мова йде лише про цілі та сфери благодійної діяльності, які повинні співпадати при отриманні гуманітарної допомоги і здійснення благодійництва.</a:t>
            </a:r>
            <a:endParaRPr lang="ru-RU"/>
          </a:p>
          <a:p>
            <a:pPr marL="0" lvl="0" indent="0" algn="l" rtl="0">
              <a:lnSpc>
                <a:spcPct val="90000"/>
              </a:lnSpc>
              <a:spcBef>
                <a:spcPts val="1000"/>
              </a:spcBef>
              <a:spcAft>
                <a:spcPts val="0"/>
              </a:spcAft>
              <a:buClr>
                <a:schemeClr val="dk1"/>
              </a:buClr>
              <a:buSzPct val="100000"/>
              <a:buNone/>
            </a:pPr>
            <a:r>
              <a:rPr lang="ru-RU"/>
              <a:t>Тобто, положення Постанови № 202 не розповсюджуються на гуманітарну допомогу.</a:t>
            </a:r>
            <a:endParaRPr lang="ru-RU"/>
          </a:p>
          <a:p>
            <a:pPr marL="0" lvl="0" indent="0" algn="l" rtl="0">
              <a:lnSpc>
                <a:spcPct val="90000"/>
              </a:lnSpc>
              <a:spcBef>
                <a:spcPts val="1000"/>
              </a:spcBef>
              <a:spcAft>
                <a:spcPts val="0"/>
              </a:spcAft>
              <a:buClr>
                <a:schemeClr val="dk1"/>
              </a:buClr>
              <a:buSzPct val="100000"/>
              <a:buNone/>
            </a:pPr>
            <a:r>
              <a:rPr lang="ru-RU"/>
              <a:t>До того же 3 березня 2022 року Верховна Рада ухвалила новий Закон № 2115-ІХ "Про захист інтересів суб'єктів подання звітності та інших документів у період дії воєнного стану або стану війни", відповідно до якого:</a:t>
            </a:r>
            <a:endParaRPr lang="ru-RU"/>
          </a:p>
          <a:p>
            <a:pPr marL="0" lvl="0" indent="0" algn="l" rtl="0">
              <a:lnSpc>
                <a:spcPct val="90000"/>
              </a:lnSpc>
              <a:spcBef>
                <a:spcPts val="1000"/>
              </a:spcBef>
              <a:spcAft>
                <a:spcPts val="0"/>
              </a:spcAft>
              <a:buClr>
                <a:schemeClr val="dk1"/>
              </a:buClr>
              <a:buSzPct val="100000"/>
              <a:buNone/>
            </a:pPr>
            <a:r>
              <a:rPr lang="ru-RU"/>
              <a:t>• суб'єкти господарювання (фізичні особи, фізичні особи-підприємці, юридичні особи) подають фінансову звітність, аудиторські звіти та будь-які інші документи, подання яких вимагається відповідно до норм чинного законодавства в документальній та/або в електронній формі, протягом трьох місяців після припинення чи скасування воєнного стану або стану війни за весь період неподання звітності чи обов'язку подати документи;</a:t>
            </a:r>
            <a:endParaRPr lang="ru-RU"/>
          </a:p>
          <a:p>
            <a:pPr marL="228600" lvl="0" indent="-104140" algn="l" rtl="0">
              <a:lnSpc>
                <a:spcPct val="90000"/>
              </a:lnSpc>
              <a:spcBef>
                <a:spcPts val="1000"/>
              </a:spcBef>
              <a:spcAft>
                <a:spcPts val="0"/>
              </a:spcAft>
              <a:buClr>
                <a:schemeClr val="dk1"/>
              </a:buClr>
              <a:buSzPct val="100000"/>
              <a:buNone/>
            </a:p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48"/>
          <p:cNvSpPr txBox="1">
            <a:spLocks noGrp="1"/>
          </p:cNvSpPr>
          <p:nvPr>
            <p:ph type="body" idx="1"/>
          </p:nvPr>
        </p:nvSpPr>
        <p:spPr>
          <a:xfrm>
            <a:off x="754225" y="668628"/>
            <a:ext cx="10515600" cy="4603167"/>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rgbClr val="FF0000"/>
              </a:buClr>
              <a:buSzPts val="2800"/>
              <a:buNone/>
            </a:pPr>
            <a:r>
              <a:rPr lang="ru-RU">
                <a:solidFill>
                  <a:srgbClr val="FF0000"/>
                </a:solidFill>
              </a:rPr>
              <a:t>Важливо!</a:t>
            </a:r>
            <a:endParaRPr lang="ru-RU">
              <a:solidFill>
                <a:srgbClr val="FF0000"/>
              </a:solidFill>
            </a:endParaRPr>
          </a:p>
          <a:p>
            <a:pPr marL="0" lvl="0" indent="0" algn="l" rtl="0">
              <a:lnSpc>
                <a:spcPct val="90000"/>
              </a:lnSpc>
              <a:spcBef>
                <a:spcPts val="1000"/>
              </a:spcBef>
              <a:spcAft>
                <a:spcPts val="0"/>
              </a:spcAft>
              <a:buClr>
                <a:schemeClr val="dk1"/>
              </a:buClr>
              <a:buSzPts val="2800"/>
              <a:buNone/>
            </a:pPr>
            <a:r>
              <a:rPr lang="ru-RU"/>
              <a:t> Обов’язок відповідних суб’єктів складати звітність про наявність і розподіл гуманітарної допомоги залишається, але з відстрочкою терміну (три місяці після припинення чи скасування воєнного стану або стану війни).</a:t>
            </a:r>
            <a:endParaRPr lang="ru-RU"/>
          </a:p>
          <a:p>
            <a:pPr marL="0" lvl="0" indent="0" algn="l" rtl="0">
              <a:lnSpc>
                <a:spcPct val="90000"/>
              </a:lnSpc>
              <a:spcBef>
                <a:spcPts val="1000"/>
              </a:spcBef>
              <a:spcAft>
                <a:spcPts val="0"/>
              </a:spcAft>
              <a:buClr>
                <a:schemeClr val="dk1"/>
              </a:buClr>
              <a:buSzPts val="2800"/>
              <a:buNone/>
            </a:pPr>
            <a:r>
              <a:rPr lang="ru-RU"/>
              <a:t>В умовах воєнного стану органи державної влади та органи місцевого самоврядування здійснюють свої повноваження з урахуванням положень Закону України «Про правовий режим воєнного стану».</a:t>
            </a:r>
            <a:endParaRPr lang="ru-RU"/>
          </a:p>
          <a:p>
            <a:pPr marL="0" lvl="0" indent="0" algn="l" rtl="0">
              <a:lnSpc>
                <a:spcPct val="90000"/>
              </a:lnSpc>
              <a:spcBef>
                <a:spcPts val="1000"/>
              </a:spcBef>
              <a:spcAft>
                <a:spcPts val="0"/>
              </a:spcAft>
              <a:buClr>
                <a:schemeClr val="dk1"/>
              </a:buClr>
              <a:buSzPts val="2800"/>
              <a:buNone/>
            </a:pPr>
            <a:r>
              <a:rPr lang="ru-RU"/>
              <a:t>На виконання Закону України "Про правовий режим воєнного стану" для здійснення керівництва у сфері забезпечення оборони, громадської безпеки і порядку утворено військові адміністрації.</a:t>
            </a:r>
            <a:endParaRPr lang="ru-RU"/>
          </a:p>
          <a:p>
            <a:pPr marL="228600" lvl="0" indent="-50800" algn="l" rtl="0">
              <a:lnSpc>
                <a:spcPct val="90000"/>
              </a:lnSpc>
              <a:spcBef>
                <a:spcPts val="1000"/>
              </a:spcBef>
              <a:spcAft>
                <a:spcPts val="0"/>
              </a:spcAft>
              <a:buClr>
                <a:schemeClr val="dk1"/>
              </a:buClr>
              <a:buSzPts val="2800"/>
              <a:buNone/>
            </a:p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9"/>
          <p:cNvSpPr txBox="1">
            <a:spLocks noGrp="1"/>
          </p:cNvSpPr>
          <p:nvPr>
            <p:ph type="body" idx="1"/>
          </p:nvPr>
        </p:nvSpPr>
        <p:spPr>
          <a:xfrm>
            <a:off x="838200" y="659297"/>
            <a:ext cx="10515600" cy="4901747"/>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ru-RU" dirty="0"/>
              <a:t>Відповідно до ч. 2 ст. 9 8 Закону </a:t>
            </a:r>
            <a:r>
              <a:rPr lang="ru-RU" dirty="0" err="1"/>
              <a:t>України</a:t>
            </a:r>
            <a:r>
              <a:rPr lang="ru-RU" dirty="0"/>
              <a:t> «</a:t>
            </a:r>
            <a:r>
              <a:rPr lang="ru-RU" dirty="0">
                <a:hlinkClick r:id="rId1"/>
              </a:rPr>
              <a:t>Про </a:t>
            </a:r>
            <a:r>
              <a:rPr lang="ru-RU" dirty="0" err="1">
                <a:hlinkClick r:id="rId1"/>
              </a:rPr>
              <a:t>правовий</a:t>
            </a:r>
            <a:r>
              <a:rPr lang="ru-RU" dirty="0">
                <a:hlinkClick r:id="rId1"/>
              </a:rPr>
              <a:t> режим </a:t>
            </a:r>
            <a:r>
              <a:rPr lang="ru-RU" dirty="0" err="1">
                <a:hlinkClick r:id="rId1"/>
              </a:rPr>
              <a:t>воєнного</a:t>
            </a:r>
            <a:r>
              <a:rPr lang="ru-RU" dirty="0">
                <a:hlinkClick r:id="rId1"/>
              </a:rPr>
              <a:t> стану</a:t>
            </a:r>
            <a:r>
              <a:rPr lang="ru-RU" dirty="0"/>
              <a:t>», </a:t>
            </a:r>
            <a:r>
              <a:rPr lang="ru-RU" dirty="0" err="1"/>
              <a:t>органи</a:t>
            </a:r>
            <a:r>
              <a:rPr lang="ru-RU" dirty="0"/>
              <a:t> </a:t>
            </a:r>
            <a:r>
              <a:rPr lang="ru-RU" dirty="0" err="1"/>
              <a:t>місцевого</a:t>
            </a:r>
            <a:r>
              <a:rPr lang="ru-RU" dirty="0"/>
              <a:t> </a:t>
            </a:r>
            <a:r>
              <a:rPr lang="ru-RU" dirty="0" err="1"/>
              <a:t>самоврядування</a:t>
            </a:r>
            <a:r>
              <a:rPr lang="ru-RU" dirty="0"/>
              <a:t> і </a:t>
            </a:r>
            <a:r>
              <a:rPr lang="ru-RU" dirty="0" err="1"/>
              <a:t>далі</a:t>
            </a:r>
            <a:r>
              <a:rPr lang="ru-RU" dirty="0"/>
              <a:t>:</a:t>
            </a:r>
            <a:endParaRPr dirty="0"/>
          </a:p>
          <a:p>
            <a:pPr marL="0" lvl="0" indent="0" algn="l" rtl="0">
              <a:lnSpc>
                <a:spcPct val="90000"/>
              </a:lnSpc>
              <a:spcBef>
                <a:spcPts val="1000"/>
              </a:spcBef>
              <a:spcAft>
                <a:spcPts val="0"/>
              </a:spcAft>
              <a:buClr>
                <a:schemeClr val="dk1"/>
              </a:buClr>
              <a:buSzPct val="100000"/>
              <a:buNone/>
            </a:pPr>
            <a:r>
              <a:rPr lang="ru-RU" dirty="0"/>
              <a:t>- </a:t>
            </a:r>
            <a:r>
              <a:rPr lang="ru-RU" dirty="0" err="1"/>
              <a:t>здійснюють</a:t>
            </a:r>
            <a:r>
              <a:rPr lang="ru-RU" dirty="0"/>
              <a:t> </a:t>
            </a:r>
            <a:r>
              <a:rPr lang="ru-RU" dirty="0" err="1"/>
              <a:t>повноваження</a:t>
            </a:r>
            <a:r>
              <a:rPr lang="ru-RU" dirty="0"/>
              <a:t>, </a:t>
            </a:r>
            <a:r>
              <a:rPr lang="ru-RU" dirty="0" err="1"/>
              <a:t>надані</a:t>
            </a:r>
            <a:r>
              <a:rPr lang="ru-RU" dirty="0"/>
              <a:t> </a:t>
            </a:r>
            <a:r>
              <a:rPr lang="ru-RU" dirty="0" err="1"/>
              <a:t>їм</a:t>
            </a:r>
            <a:r>
              <a:rPr lang="ru-RU" dirty="0"/>
              <a:t> </a:t>
            </a:r>
            <a:r>
              <a:rPr lang="ru-RU" dirty="0" err="1"/>
              <a:t>Конституцією</a:t>
            </a:r>
            <a:r>
              <a:rPr lang="ru-RU" dirty="0"/>
              <a:t> </a:t>
            </a:r>
            <a:r>
              <a:rPr lang="ru-RU" dirty="0" err="1"/>
              <a:t>України</a:t>
            </a:r>
            <a:r>
              <a:rPr lang="ru-RU" dirty="0"/>
              <a:t>, </a:t>
            </a:r>
            <a:r>
              <a:rPr lang="ru-RU" dirty="0" err="1"/>
              <a:t>цим</a:t>
            </a:r>
            <a:r>
              <a:rPr lang="ru-RU" dirty="0"/>
              <a:t> та </a:t>
            </a:r>
            <a:r>
              <a:rPr lang="ru-RU" dirty="0" err="1"/>
              <a:t>іншими</a:t>
            </a:r>
            <a:r>
              <a:rPr lang="ru-RU" dirty="0"/>
              <a:t> законами </a:t>
            </a:r>
            <a:r>
              <a:rPr lang="ru-RU" dirty="0" err="1"/>
              <a:t>України</a:t>
            </a:r>
            <a:r>
              <a:rPr lang="ru-RU" dirty="0"/>
              <a:t>.</a:t>
            </a:r>
            <a:endParaRPr dirty="0"/>
          </a:p>
          <a:p>
            <a:pPr marL="0" lvl="0" indent="0" algn="l" rtl="0">
              <a:lnSpc>
                <a:spcPct val="90000"/>
              </a:lnSpc>
              <a:spcBef>
                <a:spcPts val="1000"/>
              </a:spcBef>
              <a:spcAft>
                <a:spcPts val="0"/>
              </a:spcAft>
              <a:buClr>
                <a:schemeClr val="dk1"/>
              </a:buClr>
              <a:buSzPct val="100000"/>
              <a:buNone/>
            </a:pPr>
            <a:r>
              <a:rPr lang="ru-RU" dirty="0"/>
              <a:t>- </a:t>
            </a:r>
            <a:r>
              <a:rPr lang="ru-RU" dirty="0" err="1"/>
              <a:t>зобов'язані</a:t>
            </a:r>
            <a:r>
              <a:rPr lang="ru-RU" dirty="0"/>
              <a:t> </a:t>
            </a:r>
            <a:r>
              <a:rPr lang="ru-RU" dirty="0" err="1"/>
              <a:t>сприяти</a:t>
            </a:r>
            <a:r>
              <a:rPr lang="ru-RU" dirty="0"/>
              <a:t> </a:t>
            </a:r>
            <a:r>
              <a:rPr lang="ru-RU" dirty="0" err="1"/>
              <a:t>діяльності</a:t>
            </a:r>
            <a:r>
              <a:rPr lang="ru-RU" dirty="0"/>
              <a:t> </a:t>
            </a:r>
            <a:r>
              <a:rPr lang="ru-RU" dirty="0" err="1"/>
              <a:t>військового</a:t>
            </a:r>
            <a:r>
              <a:rPr lang="ru-RU" dirty="0"/>
              <a:t> </a:t>
            </a:r>
            <a:r>
              <a:rPr lang="ru-RU" dirty="0" err="1"/>
              <a:t>командування</a:t>
            </a:r>
            <a:r>
              <a:rPr lang="ru-RU" dirty="0"/>
              <a:t> та </a:t>
            </a:r>
            <a:r>
              <a:rPr lang="ru-RU" dirty="0" err="1"/>
              <a:t>військових</a:t>
            </a:r>
            <a:r>
              <a:rPr lang="ru-RU" dirty="0"/>
              <a:t> </a:t>
            </a:r>
            <a:r>
              <a:rPr lang="ru-RU" dirty="0" err="1"/>
              <a:t>адміністрацій</a:t>
            </a:r>
            <a:r>
              <a:rPr lang="ru-RU" dirty="0"/>
              <a:t> у </a:t>
            </a:r>
            <a:r>
              <a:rPr lang="ru-RU" dirty="0" err="1"/>
              <a:t>запровадженні</a:t>
            </a:r>
            <a:r>
              <a:rPr lang="ru-RU" dirty="0"/>
              <a:t> та </a:t>
            </a:r>
            <a:r>
              <a:rPr lang="ru-RU" dirty="0" err="1"/>
              <a:t>здійсненні</a:t>
            </a:r>
            <a:r>
              <a:rPr lang="ru-RU" dirty="0"/>
              <a:t> </a:t>
            </a:r>
            <a:r>
              <a:rPr lang="ru-RU" dirty="0" err="1"/>
              <a:t>заходів</a:t>
            </a:r>
            <a:r>
              <a:rPr lang="ru-RU" dirty="0"/>
              <a:t> правового режиму </a:t>
            </a:r>
            <a:r>
              <a:rPr lang="ru-RU" dirty="0" err="1"/>
              <a:t>воєнного</a:t>
            </a:r>
            <a:r>
              <a:rPr lang="ru-RU" dirty="0"/>
              <a:t> стану на </a:t>
            </a:r>
            <a:r>
              <a:rPr lang="ru-RU" dirty="0" err="1"/>
              <a:t>відповідній</a:t>
            </a:r>
            <a:r>
              <a:rPr lang="ru-RU" dirty="0"/>
              <a:t> </a:t>
            </a:r>
            <a:r>
              <a:rPr lang="ru-RU" dirty="0" err="1"/>
              <a:t>території</a:t>
            </a:r>
            <a:r>
              <a:rPr lang="ru-RU" dirty="0"/>
              <a:t>.</a:t>
            </a:r>
            <a:endParaRPr dirty="0"/>
          </a:p>
          <a:p>
            <a:pPr marL="0" lvl="0" indent="0" algn="l" rtl="0">
              <a:lnSpc>
                <a:spcPct val="90000"/>
              </a:lnSpc>
              <a:spcBef>
                <a:spcPts val="1000"/>
              </a:spcBef>
              <a:spcAft>
                <a:spcPts val="0"/>
              </a:spcAft>
              <a:buClr>
                <a:schemeClr val="dk1"/>
              </a:buClr>
              <a:buSzPct val="100000"/>
              <a:buNone/>
            </a:pPr>
            <a:r>
              <a:rPr lang="ru-RU" dirty="0" err="1"/>
              <a:t>Комунальні</a:t>
            </a:r>
            <a:r>
              <a:rPr lang="ru-RU" dirty="0"/>
              <a:t> </a:t>
            </a:r>
            <a:r>
              <a:rPr lang="ru-RU" dirty="0" err="1"/>
              <a:t>підприємства</a:t>
            </a:r>
            <a:r>
              <a:rPr lang="ru-RU" dirty="0"/>
              <a:t>, установи та </a:t>
            </a:r>
            <a:r>
              <a:rPr lang="ru-RU" dirty="0" err="1"/>
              <a:t>організації</a:t>
            </a:r>
            <a:r>
              <a:rPr lang="ru-RU" dirty="0"/>
              <a:t>, </a:t>
            </a:r>
            <a:r>
              <a:rPr lang="ru-RU" dirty="0" err="1"/>
              <a:t>засновані</a:t>
            </a:r>
            <a:r>
              <a:rPr lang="ru-RU" dirty="0"/>
              <a:t> на </a:t>
            </a:r>
            <a:r>
              <a:rPr lang="ru-RU" dirty="0" err="1"/>
              <a:t>базі</a:t>
            </a:r>
            <a:r>
              <a:rPr lang="ru-RU" dirty="0"/>
              <a:t> майна </a:t>
            </a:r>
            <a:r>
              <a:rPr lang="ru-RU" dirty="0" err="1"/>
              <a:t>спільної</a:t>
            </a:r>
            <a:r>
              <a:rPr lang="ru-RU" dirty="0"/>
              <a:t> </a:t>
            </a:r>
            <a:r>
              <a:rPr lang="ru-RU" dirty="0" err="1"/>
              <a:t>власності</a:t>
            </a:r>
            <a:r>
              <a:rPr lang="ru-RU" dirty="0"/>
              <a:t> </a:t>
            </a:r>
            <a:r>
              <a:rPr lang="ru-RU" dirty="0" err="1"/>
              <a:t>територіальних</a:t>
            </a:r>
            <a:r>
              <a:rPr lang="ru-RU" dirty="0"/>
              <a:t> громад району </a:t>
            </a:r>
            <a:r>
              <a:rPr lang="ru-RU" dirty="0" err="1"/>
              <a:t>або</a:t>
            </a:r>
            <a:r>
              <a:rPr lang="ru-RU" dirty="0"/>
              <a:t> </a:t>
            </a:r>
            <a:r>
              <a:rPr lang="ru-RU" dirty="0" err="1"/>
              <a:t>області</a:t>
            </a:r>
            <a:r>
              <a:rPr lang="ru-RU" dirty="0"/>
              <a:t> (у </a:t>
            </a:r>
            <a:r>
              <a:rPr lang="ru-RU" dirty="0" err="1"/>
              <a:t>разі</a:t>
            </a:r>
            <a:r>
              <a:rPr lang="ru-RU" dirty="0"/>
              <a:t> </a:t>
            </a:r>
            <a:r>
              <a:rPr lang="ru-RU" dirty="0" err="1"/>
              <a:t>тимчасової</a:t>
            </a:r>
            <a:r>
              <a:rPr lang="ru-RU" dirty="0"/>
              <a:t> </a:t>
            </a:r>
            <a:r>
              <a:rPr lang="ru-RU" dirty="0" err="1"/>
              <a:t>окупації</a:t>
            </a:r>
            <a:r>
              <a:rPr lang="ru-RU" dirty="0"/>
              <a:t> </a:t>
            </a:r>
            <a:r>
              <a:rPr lang="ru-RU" dirty="0" err="1"/>
              <a:t>або</a:t>
            </a:r>
            <a:r>
              <a:rPr lang="ru-RU" dirty="0"/>
              <a:t> </a:t>
            </a:r>
            <a:r>
              <a:rPr lang="ru-RU" dirty="0" err="1"/>
              <a:t>оточення</a:t>
            </a:r>
            <a:r>
              <a:rPr lang="ru-RU" dirty="0"/>
              <a:t> </a:t>
            </a:r>
            <a:r>
              <a:rPr lang="ru-RU" dirty="0" err="1"/>
              <a:t>адміністративного</a:t>
            </a:r>
            <a:r>
              <a:rPr lang="ru-RU" dirty="0"/>
              <a:t> центру </a:t>
            </a:r>
            <a:r>
              <a:rPr lang="ru-RU" dirty="0" err="1"/>
              <a:t>області</a:t>
            </a:r>
            <a:r>
              <a:rPr lang="ru-RU" dirty="0"/>
              <a:t>), </a:t>
            </a:r>
            <a:r>
              <a:rPr lang="ru-RU" dirty="0" err="1"/>
              <a:t>підпорядковуються</a:t>
            </a:r>
            <a:r>
              <a:rPr lang="ru-RU" dirty="0"/>
              <a:t> </a:t>
            </a:r>
            <a:r>
              <a:rPr lang="ru-RU" dirty="0" err="1"/>
              <a:t>відповідній</a:t>
            </a:r>
            <a:r>
              <a:rPr lang="ru-RU" dirty="0"/>
              <a:t> </a:t>
            </a:r>
            <a:r>
              <a:rPr lang="ru-RU" dirty="0" err="1"/>
              <a:t>військовій</a:t>
            </a:r>
            <a:r>
              <a:rPr lang="ru-RU" dirty="0"/>
              <a:t> </a:t>
            </a:r>
            <a:r>
              <a:rPr lang="ru-RU" dirty="0" err="1"/>
              <a:t>адміністрації</a:t>
            </a:r>
            <a:r>
              <a:rPr lang="ru-RU" dirty="0"/>
              <a:t>. (п.4 ч.3 ст.10 ЗУ "Про </a:t>
            </a:r>
            <a:r>
              <a:rPr lang="ru-RU" dirty="0" err="1"/>
              <a:t>внесення</a:t>
            </a:r>
            <a:r>
              <a:rPr lang="ru-RU" dirty="0"/>
              <a:t> </a:t>
            </a:r>
            <a:r>
              <a:rPr lang="ru-RU" dirty="0" err="1"/>
              <a:t>змін</a:t>
            </a:r>
            <a:r>
              <a:rPr lang="ru-RU" dirty="0"/>
              <a:t> до Закону </a:t>
            </a:r>
            <a:r>
              <a:rPr lang="ru-RU" dirty="0" err="1"/>
              <a:t>України</a:t>
            </a:r>
            <a:r>
              <a:rPr lang="ru-RU" dirty="0"/>
              <a:t> "</a:t>
            </a:r>
            <a:r>
              <a:rPr lang="ru-RU" dirty="0">
                <a:hlinkClick r:id="rId1"/>
              </a:rPr>
              <a:t>Про </a:t>
            </a:r>
            <a:r>
              <a:rPr lang="ru-RU" dirty="0" err="1">
                <a:hlinkClick r:id="rId1"/>
              </a:rPr>
              <a:t>правовий</a:t>
            </a:r>
            <a:r>
              <a:rPr lang="ru-RU" dirty="0">
                <a:hlinkClick r:id="rId1"/>
              </a:rPr>
              <a:t> режим </a:t>
            </a:r>
            <a:r>
              <a:rPr lang="ru-RU" dirty="0" err="1">
                <a:hlinkClick r:id="rId1"/>
              </a:rPr>
              <a:t>воєнного</a:t>
            </a:r>
            <a:r>
              <a:rPr lang="ru-RU" dirty="0">
                <a:hlinkClick r:id="rId1"/>
              </a:rPr>
              <a:t> стану) </a:t>
            </a: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50"/>
          <p:cNvSpPr txBox="1">
            <a:spLocks noGrp="1"/>
          </p:cNvSpPr>
          <p:nvPr>
            <p:ph type="body" idx="1"/>
          </p:nvPr>
        </p:nvSpPr>
        <p:spPr>
          <a:xfrm>
            <a:off x="838200" y="438539"/>
            <a:ext cx="10515600" cy="5281224"/>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ru-RU" dirty="0"/>
              <a:t>рекомендую:</a:t>
            </a:r>
            <a:endParaRPr dirty="0"/>
          </a:p>
          <a:p>
            <a:pPr marL="228600" lvl="0" indent="-228600" algn="l" rtl="0">
              <a:lnSpc>
                <a:spcPct val="90000"/>
              </a:lnSpc>
              <a:spcBef>
                <a:spcPts val="1000"/>
              </a:spcBef>
              <a:spcAft>
                <a:spcPts val="0"/>
              </a:spcAft>
              <a:buClr>
                <a:schemeClr val="dk1"/>
              </a:buClr>
              <a:buSzPct val="100000"/>
              <a:buChar char="•"/>
            </a:pPr>
            <a:r>
              <a:rPr lang="ru-RU" dirty="0"/>
              <a:t>- </a:t>
            </a:r>
            <a:r>
              <a:rPr lang="ru-RU" dirty="0" err="1"/>
              <a:t>продовжувати</a:t>
            </a:r>
            <a:r>
              <a:rPr lang="ru-RU" dirty="0"/>
              <a:t> </a:t>
            </a:r>
            <a:r>
              <a:rPr lang="ru-RU" dirty="0" err="1"/>
              <a:t>складати</a:t>
            </a:r>
            <a:r>
              <a:rPr lang="ru-RU" dirty="0"/>
              <a:t> </a:t>
            </a:r>
            <a:r>
              <a:rPr lang="ru-RU" dirty="0" err="1"/>
              <a:t>звітність</a:t>
            </a:r>
            <a:r>
              <a:rPr lang="ru-RU" dirty="0"/>
              <a:t>, </a:t>
            </a:r>
            <a:r>
              <a:rPr lang="ru-RU" dirty="0" err="1"/>
              <a:t>передбачену</a:t>
            </a:r>
            <a:r>
              <a:rPr lang="ru-RU" dirty="0"/>
              <a:t> </a:t>
            </a:r>
            <a:r>
              <a:rPr lang="ru-RU" dirty="0" err="1"/>
              <a:t>законодавством</a:t>
            </a:r>
            <a:r>
              <a:rPr lang="ru-RU" dirty="0"/>
              <a:t>, а </a:t>
            </a:r>
            <a:r>
              <a:rPr lang="ru-RU" dirty="0" err="1"/>
              <a:t>саме</a:t>
            </a:r>
            <a:r>
              <a:rPr lang="ru-RU" dirty="0"/>
              <a:t>: «</a:t>
            </a:r>
            <a:r>
              <a:rPr lang="ru-RU" dirty="0" err="1"/>
              <a:t>Звіт</a:t>
            </a:r>
            <a:r>
              <a:rPr lang="ru-RU" dirty="0"/>
              <a:t> про </a:t>
            </a:r>
            <a:r>
              <a:rPr lang="ru-RU" dirty="0" err="1"/>
              <a:t>наявність</a:t>
            </a:r>
            <a:r>
              <a:rPr lang="ru-RU" dirty="0"/>
              <a:t> і </a:t>
            </a:r>
            <a:r>
              <a:rPr lang="ru-RU" dirty="0" err="1"/>
              <a:t>розподіл</a:t>
            </a:r>
            <a:r>
              <a:rPr lang="ru-RU" dirty="0"/>
              <a:t> </a:t>
            </a:r>
            <a:r>
              <a:rPr lang="ru-RU" dirty="0" err="1"/>
              <a:t>гуманітарної</a:t>
            </a:r>
            <a:r>
              <a:rPr lang="ru-RU" dirty="0"/>
              <a:t> </a:t>
            </a:r>
            <a:r>
              <a:rPr lang="ru-RU" dirty="0" err="1"/>
              <a:t>допомоги</a:t>
            </a:r>
            <a:r>
              <a:rPr lang="ru-RU" dirty="0"/>
              <a:t>» (форма для </a:t>
            </a:r>
            <a:r>
              <a:rPr lang="ru-RU" dirty="0" err="1"/>
              <a:t>отримувачів</a:t>
            </a:r>
            <a:r>
              <a:rPr lang="ru-RU" dirty="0"/>
              <a:t> та </a:t>
            </a:r>
            <a:r>
              <a:rPr lang="ru-RU" dirty="0" err="1"/>
              <a:t>набувачів</a:t>
            </a:r>
            <a:r>
              <a:rPr lang="ru-RU" dirty="0"/>
              <a:t> </a:t>
            </a:r>
            <a:r>
              <a:rPr lang="ru-RU" dirty="0" err="1"/>
              <a:t>гуманітарної</a:t>
            </a:r>
            <a:r>
              <a:rPr lang="ru-RU" dirty="0"/>
              <a:t> </a:t>
            </a:r>
            <a:r>
              <a:rPr lang="ru-RU" dirty="0" err="1"/>
              <a:t>допомоги</a:t>
            </a:r>
            <a:r>
              <a:rPr lang="ru-RU" dirty="0"/>
              <a:t>), </a:t>
            </a:r>
            <a:r>
              <a:rPr lang="ru-RU" dirty="0" err="1"/>
              <a:t>враховуючи</a:t>
            </a:r>
            <a:r>
              <a:rPr lang="ru-RU" dirty="0"/>
              <a:t> </a:t>
            </a:r>
            <a:r>
              <a:rPr lang="ru-RU" dirty="0" err="1"/>
              <a:t>обов’язковість</a:t>
            </a:r>
            <a:r>
              <a:rPr lang="ru-RU" dirty="0"/>
              <a:t> </a:t>
            </a:r>
            <a:r>
              <a:rPr lang="ru-RU" dirty="0" err="1"/>
              <a:t>її</a:t>
            </a:r>
            <a:r>
              <a:rPr lang="ru-RU" dirty="0"/>
              <a:t> </a:t>
            </a:r>
            <a:r>
              <a:rPr lang="ru-RU" dirty="0" err="1"/>
              <a:t>складання</a:t>
            </a:r>
            <a:r>
              <a:rPr lang="ru-RU" dirty="0"/>
              <a:t> і </a:t>
            </a:r>
            <a:r>
              <a:rPr lang="ru-RU" dirty="0" err="1"/>
              <a:t>подання</a:t>
            </a:r>
            <a:r>
              <a:rPr lang="ru-RU" dirty="0"/>
              <a:t> (через три </a:t>
            </a:r>
            <a:r>
              <a:rPr lang="ru-RU" dirty="0" err="1"/>
              <a:t>місяці</a:t>
            </a:r>
            <a:r>
              <a:rPr lang="ru-RU" dirty="0"/>
              <a:t> </a:t>
            </a:r>
            <a:r>
              <a:rPr lang="ru-RU" dirty="0" err="1"/>
              <a:t>після</a:t>
            </a:r>
            <a:r>
              <a:rPr lang="ru-RU" dirty="0"/>
              <a:t> </a:t>
            </a:r>
            <a:r>
              <a:rPr lang="ru-RU" dirty="0" err="1"/>
              <a:t>припинення</a:t>
            </a:r>
            <a:r>
              <a:rPr lang="ru-RU" dirty="0"/>
              <a:t> </a:t>
            </a:r>
            <a:r>
              <a:rPr lang="ru-RU" dirty="0" err="1"/>
              <a:t>чи</a:t>
            </a:r>
            <a:r>
              <a:rPr lang="ru-RU" dirty="0"/>
              <a:t> </a:t>
            </a:r>
            <a:r>
              <a:rPr lang="ru-RU" dirty="0" err="1"/>
              <a:t>скасування</a:t>
            </a:r>
            <a:r>
              <a:rPr lang="ru-RU" dirty="0"/>
              <a:t> </a:t>
            </a:r>
            <a:r>
              <a:rPr lang="ru-RU" dirty="0" err="1"/>
              <a:t>воєнного</a:t>
            </a:r>
            <a:r>
              <a:rPr lang="ru-RU" dirty="0"/>
              <a:t> стану </a:t>
            </a:r>
            <a:r>
              <a:rPr lang="ru-RU" dirty="0" err="1"/>
              <a:t>або</a:t>
            </a:r>
            <a:r>
              <a:rPr lang="ru-RU" dirty="0"/>
              <a:t> стану </a:t>
            </a:r>
            <a:r>
              <a:rPr lang="ru-RU" dirty="0" err="1"/>
              <a:t>війни</a:t>
            </a:r>
            <a:r>
              <a:rPr lang="ru-RU" dirty="0"/>
              <a:t>);</a:t>
            </a:r>
            <a:endParaRPr dirty="0"/>
          </a:p>
          <a:p>
            <a:pPr marL="228600" lvl="0" indent="-228600" algn="l" rtl="0">
              <a:lnSpc>
                <a:spcPct val="90000"/>
              </a:lnSpc>
              <a:spcBef>
                <a:spcPts val="1000"/>
              </a:spcBef>
              <a:spcAft>
                <a:spcPts val="0"/>
              </a:spcAft>
              <a:buClr>
                <a:schemeClr val="dk1"/>
              </a:buClr>
              <a:buSzPct val="100000"/>
              <a:buChar char="•"/>
            </a:pPr>
            <a:r>
              <a:rPr lang="ru-RU" dirty="0"/>
              <a:t>- </a:t>
            </a:r>
            <a:r>
              <a:rPr lang="ru-RU" dirty="0" err="1"/>
              <a:t>направити</a:t>
            </a:r>
            <a:r>
              <a:rPr lang="ru-RU" dirty="0"/>
              <a:t> </a:t>
            </a:r>
            <a:r>
              <a:rPr lang="ru-RU" dirty="0" err="1"/>
              <a:t>звітність</a:t>
            </a:r>
            <a:r>
              <a:rPr lang="ru-RU" dirty="0"/>
              <a:t> </a:t>
            </a:r>
            <a:r>
              <a:rPr lang="ru-RU" dirty="0" err="1"/>
              <a:t>військовій</a:t>
            </a:r>
            <a:r>
              <a:rPr lang="ru-RU" dirty="0"/>
              <a:t> </a:t>
            </a:r>
            <a:r>
              <a:rPr lang="ru-RU" dirty="0" err="1"/>
              <a:t>адміністрації</a:t>
            </a:r>
            <a:r>
              <a:rPr lang="ru-RU" dirty="0"/>
              <a:t> (</a:t>
            </a:r>
            <a:r>
              <a:rPr lang="ru-RU" dirty="0" err="1"/>
              <a:t>відповідному</a:t>
            </a:r>
            <a:r>
              <a:rPr lang="ru-RU" dirty="0"/>
              <a:t> структурному </a:t>
            </a:r>
            <a:r>
              <a:rPr lang="ru-RU" dirty="0" err="1"/>
              <a:t>підрозділу</a:t>
            </a:r>
            <a:r>
              <a:rPr lang="ru-RU" dirty="0"/>
              <a:t>). А у </a:t>
            </a:r>
            <a:r>
              <a:rPr lang="ru-RU" dirty="0" err="1"/>
              <a:t>разі</a:t>
            </a:r>
            <a:r>
              <a:rPr lang="ru-RU" dirty="0"/>
              <a:t>  </a:t>
            </a:r>
            <a:r>
              <a:rPr lang="ru-RU" dirty="0" err="1"/>
              <a:t>припинення</a:t>
            </a:r>
            <a:r>
              <a:rPr lang="ru-RU" dirty="0"/>
              <a:t> </a:t>
            </a:r>
            <a:r>
              <a:rPr lang="ru-RU" dirty="0" err="1"/>
              <a:t>чи</a:t>
            </a:r>
            <a:r>
              <a:rPr lang="ru-RU" dirty="0"/>
              <a:t> </a:t>
            </a:r>
            <a:r>
              <a:rPr lang="ru-RU" dirty="0" err="1"/>
              <a:t>скасування</a:t>
            </a:r>
            <a:r>
              <a:rPr lang="ru-RU" dirty="0"/>
              <a:t> </a:t>
            </a:r>
            <a:r>
              <a:rPr lang="ru-RU" dirty="0" err="1"/>
              <a:t>воєнного</a:t>
            </a:r>
            <a:r>
              <a:rPr lang="ru-RU" dirty="0"/>
              <a:t> стану </a:t>
            </a:r>
            <a:r>
              <a:rPr lang="ru-RU" dirty="0" err="1"/>
              <a:t>або</a:t>
            </a:r>
            <a:r>
              <a:rPr lang="ru-RU" dirty="0"/>
              <a:t> стану </a:t>
            </a:r>
            <a:r>
              <a:rPr lang="ru-RU" dirty="0" err="1"/>
              <a:t>війни</a:t>
            </a:r>
            <a:r>
              <a:rPr lang="ru-RU" dirty="0"/>
              <a:t>  </a:t>
            </a:r>
            <a:r>
              <a:rPr lang="ru-RU" dirty="0" err="1"/>
              <a:t>спеціально</a:t>
            </a:r>
            <a:r>
              <a:rPr lang="ru-RU" dirty="0"/>
              <a:t> </a:t>
            </a:r>
            <a:r>
              <a:rPr lang="ru-RU" dirty="0" err="1"/>
              <a:t>уповноваженому</a:t>
            </a:r>
            <a:r>
              <a:rPr lang="ru-RU" dirty="0"/>
              <a:t> державного органу (</a:t>
            </a:r>
            <a:r>
              <a:rPr lang="ru-RU" dirty="0" err="1"/>
              <a:t>міській</a:t>
            </a:r>
            <a:r>
              <a:rPr lang="ru-RU" dirty="0"/>
              <a:t> </a:t>
            </a:r>
            <a:r>
              <a:rPr lang="ru-RU" dirty="0" err="1"/>
              <a:t>державній</a:t>
            </a:r>
            <a:r>
              <a:rPr lang="ru-RU" dirty="0"/>
              <a:t> </a:t>
            </a:r>
            <a:r>
              <a:rPr lang="ru-RU" dirty="0" err="1"/>
              <a:t>адміністрації</a:t>
            </a:r>
            <a:r>
              <a:rPr lang="ru-RU" dirty="0"/>
              <a:t> на </a:t>
            </a:r>
            <a:r>
              <a:rPr lang="ru-RU" dirty="0" err="1"/>
              <a:t>їх</a:t>
            </a:r>
            <a:r>
              <a:rPr lang="ru-RU" dirty="0"/>
              <a:t> запит) для </a:t>
            </a:r>
            <a:r>
              <a:rPr lang="ru-RU" dirty="0" err="1"/>
              <a:t>зведення</a:t>
            </a:r>
            <a:r>
              <a:rPr lang="ru-RU" dirty="0"/>
              <a:t> </a:t>
            </a:r>
            <a:r>
              <a:rPr lang="ru-RU" dirty="0" err="1"/>
              <a:t>інформації</a:t>
            </a:r>
            <a:r>
              <a:rPr lang="ru-RU" dirty="0"/>
              <a:t> про </a:t>
            </a:r>
            <a:r>
              <a:rPr lang="ru-RU" dirty="0" err="1"/>
              <a:t>наявність</a:t>
            </a:r>
            <a:r>
              <a:rPr lang="ru-RU" dirty="0"/>
              <a:t> і </a:t>
            </a:r>
            <a:r>
              <a:rPr lang="ru-RU" dirty="0" err="1"/>
              <a:t>розподіл</a:t>
            </a:r>
            <a:r>
              <a:rPr lang="ru-RU" dirty="0"/>
              <a:t> </a:t>
            </a:r>
            <a:r>
              <a:rPr lang="ru-RU" dirty="0" err="1"/>
              <a:t>гуманітарної</a:t>
            </a:r>
            <a:r>
              <a:rPr lang="ru-RU" dirty="0"/>
              <a:t> </a:t>
            </a:r>
            <a:r>
              <a:rPr lang="ru-RU" dirty="0" err="1"/>
              <a:t>допомоги</a:t>
            </a:r>
            <a:r>
              <a:rPr lang="ru-RU" dirty="0"/>
              <a:t>.</a:t>
            </a:r>
            <a:endParaRPr dirty="0"/>
          </a:p>
          <a:p>
            <a:pPr marL="228600" lvl="0" indent="-228600" algn="l" rtl="0">
              <a:lnSpc>
                <a:spcPct val="90000"/>
              </a:lnSpc>
              <a:spcBef>
                <a:spcPts val="1000"/>
              </a:spcBef>
              <a:spcAft>
                <a:spcPts val="0"/>
              </a:spcAft>
              <a:buClr>
                <a:schemeClr val="dk1"/>
              </a:buClr>
              <a:buSzPct val="100000"/>
              <a:buChar char="•"/>
            </a:pPr>
            <a:r>
              <a:rPr lang="ru-RU" dirty="0" err="1"/>
              <a:t>Роз’яснення</a:t>
            </a:r>
            <a:r>
              <a:rPr lang="ru-RU" dirty="0"/>
              <a:t> </a:t>
            </a:r>
            <a:r>
              <a:rPr lang="ru-RU" dirty="0" err="1"/>
              <a:t>щодо</a:t>
            </a:r>
            <a:r>
              <a:rPr lang="ru-RU" dirty="0"/>
              <a:t> </a:t>
            </a:r>
            <a:r>
              <a:rPr lang="ru-RU" dirty="0" err="1"/>
              <a:t>обліку</a:t>
            </a:r>
            <a:r>
              <a:rPr lang="ru-RU" dirty="0"/>
              <a:t> та </a:t>
            </a:r>
            <a:r>
              <a:rPr lang="ru-RU" dirty="0" err="1"/>
              <a:t>видачі</a:t>
            </a:r>
            <a:r>
              <a:rPr lang="ru-RU" dirty="0"/>
              <a:t> </a:t>
            </a:r>
            <a:r>
              <a:rPr lang="ru-RU" dirty="0" err="1"/>
              <a:t>гуманітарної</a:t>
            </a:r>
            <a:r>
              <a:rPr lang="ru-RU" dirty="0"/>
              <a:t> </a:t>
            </a:r>
            <a:r>
              <a:rPr lang="ru-RU" dirty="0" err="1"/>
              <a:t>допомоги</a:t>
            </a:r>
            <a:r>
              <a:rPr lang="ru-RU" dirty="0"/>
              <a:t> </a:t>
            </a:r>
            <a:r>
              <a:rPr lang="ru-RU" dirty="0" err="1"/>
              <a:t>містяться</a:t>
            </a:r>
            <a:r>
              <a:rPr lang="ru-RU" dirty="0"/>
              <a:t> на </a:t>
            </a:r>
            <a:r>
              <a:rPr lang="ru-RU" dirty="0" err="1"/>
              <a:t>сайті</a:t>
            </a:r>
            <a:endParaRPr dirty="0"/>
          </a:p>
          <a:p>
            <a:pPr marL="0" lvl="0" indent="0" algn="l" rtl="0">
              <a:lnSpc>
                <a:spcPct val="90000"/>
              </a:lnSpc>
              <a:spcBef>
                <a:spcPts val="1000"/>
              </a:spcBef>
              <a:spcAft>
                <a:spcPts val="0"/>
              </a:spcAft>
              <a:buClr>
                <a:schemeClr val="dk1"/>
              </a:buClr>
              <a:buSzPct val="100000"/>
              <a:buNone/>
            </a:pPr>
            <a:r>
              <a:rPr lang="ru-RU" u="sng" dirty="0">
                <a:solidFill>
                  <a:schemeClr val="hlink"/>
                </a:solidFill>
                <a:hlinkClick r:id="rId1"/>
              </a:rPr>
              <a:t>https://decentralization.gov.ua/news/15043</a:t>
            </a:r>
            <a:r>
              <a:rPr lang="ru-RU" dirty="0"/>
              <a:t>  у </a:t>
            </a:r>
            <a:r>
              <a:rPr lang="ru-RU" dirty="0" err="1"/>
              <a:t>статті</a:t>
            </a:r>
            <a:r>
              <a:rPr lang="ru-RU" dirty="0"/>
              <a:t> «Як громада </a:t>
            </a:r>
            <a:r>
              <a:rPr lang="ru-RU" dirty="0" err="1"/>
              <a:t>може</a:t>
            </a:r>
            <a:r>
              <a:rPr lang="ru-RU" dirty="0"/>
              <a:t> </a:t>
            </a:r>
            <a:r>
              <a:rPr lang="ru-RU" dirty="0" err="1"/>
              <a:t>приймати</a:t>
            </a:r>
            <a:r>
              <a:rPr lang="ru-RU" dirty="0"/>
              <a:t>, </a:t>
            </a:r>
            <a:r>
              <a:rPr lang="ru-RU" dirty="0" err="1"/>
              <a:t>обліковувати</a:t>
            </a:r>
            <a:r>
              <a:rPr lang="ru-RU" dirty="0"/>
              <a:t> та </a:t>
            </a:r>
            <a:r>
              <a:rPr lang="ru-RU" dirty="0" err="1"/>
              <a:t>видавати</a:t>
            </a:r>
            <a:r>
              <a:rPr lang="ru-RU" dirty="0"/>
              <a:t> </a:t>
            </a:r>
            <a:r>
              <a:rPr lang="ru-RU" dirty="0" err="1"/>
              <a:t>гуманітарну</a:t>
            </a:r>
            <a:r>
              <a:rPr lang="ru-RU" dirty="0"/>
              <a:t> </a:t>
            </a:r>
            <a:r>
              <a:rPr lang="ru-RU" dirty="0" err="1"/>
              <a:t>допомогу</a:t>
            </a:r>
            <a:r>
              <a:rPr lang="ru-RU" dirty="0"/>
              <a:t> – </a:t>
            </a:r>
            <a:r>
              <a:rPr lang="ru-RU" dirty="0" err="1"/>
              <a:t>роз’яснення</a:t>
            </a:r>
            <a:r>
              <a:rPr lang="ru-RU" dirty="0"/>
              <a:t> </a:t>
            </a:r>
            <a:r>
              <a:rPr lang="ru-RU" dirty="0" err="1"/>
              <a:t>експертів</a:t>
            </a:r>
            <a:r>
              <a:rPr lang="ru-RU" dirty="0"/>
              <a:t>».</a:t>
            </a: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51"/>
          <p:cNvSpPr txBox="1">
            <a:spLocks noGrp="1"/>
          </p:cNvSpPr>
          <p:nvPr>
            <p:ph type="body" idx="1"/>
          </p:nvPr>
        </p:nvSpPr>
        <p:spPr>
          <a:xfrm>
            <a:off x="382555" y="317242"/>
            <a:ext cx="11809445" cy="5859722"/>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100000"/>
              <a:buNone/>
            </a:pPr>
            <a:r>
              <a:rPr lang="ru-RU" dirty="0" err="1"/>
              <a:t>Якщо</a:t>
            </a:r>
            <a:r>
              <a:rPr lang="ru-RU" dirty="0"/>
              <a:t> </a:t>
            </a:r>
            <a:r>
              <a:rPr lang="ru-RU" dirty="0" err="1"/>
              <a:t>установа</a:t>
            </a:r>
            <a:r>
              <a:rPr lang="ru-RU" dirty="0"/>
              <a:t> </a:t>
            </a:r>
            <a:r>
              <a:rPr lang="ru-RU" dirty="0" err="1"/>
              <a:t>або</a:t>
            </a:r>
            <a:r>
              <a:rPr lang="ru-RU" dirty="0"/>
              <a:t> орган </a:t>
            </a:r>
            <a:r>
              <a:rPr lang="ru-RU" dirty="0" err="1"/>
              <a:t>місцевого</a:t>
            </a:r>
            <a:r>
              <a:rPr lang="ru-RU" dirty="0"/>
              <a:t> </a:t>
            </a:r>
            <a:r>
              <a:rPr lang="ru-RU" dirty="0" err="1"/>
              <a:t>самоврядування</a:t>
            </a:r>
            <a:r>
              <a:rPr lang="ru-RU" dirty="0"/>
              <a:t> </a:t>
            </a:r>
            <a:r>
              <a:rPr lang="ru-RU" dirty="0" err="1"/>
              <a:t>отримали</a:t>
            </a:r>
            <a:r>
              <a:rPr lang="ru-RU" dirty="0"/>
              <a:t> </a:t>
            </a:r>
            <a:r>
              <a:rPr lang="ru-RU" dirty="0" err="1"/>
              <a:t>гуманітарну</a:t>
            </a:r>
            <a:r>
              <a:rPr lang="ru-RU" dirty="0"/>
              <a:t> </a:t>
            </a:r>
            <a:r>
              <a:rPr lang="ru-RU" dirty="0" err="1"/>
              <a:t>допомогу</a:t>
            </a:r>
            <a:r>
              <a:rPr lang="ru-RU" dirty="0"/>
              <a:t> для </a:t>
            </a:r>
            <a:r>
              <a:rPr lang="ru-RU" dirty="0" err="1"/>
              <a:t>передачі</a:t>
            </a:r>
            <a:r>
              <a:rPr lang="ru-RU" dirty="0"/>
              <a:t> </a:t>
            </a:r>
            <a:r>
              <a:rPr lang="ru-RU" dirty="0" err="1"/>
              <a:t>її</a:t>
            </a:r>
            <a:r>
              <a:rPr lang="ru-RU" dirty="0"/>
              <a:t> </a:t>
            </a:r>
            <a:r>
              <a:rPr lang="ru-RU" dirty="0" err="1"/>
              <a:t>населенню</a:t>
            </a:r>
            <a:r>
              <a:rPr lang="ru-RU" dirty="0"/>
              <a:t> з </a:t>
            </a:r>
            <a:r>
              <a:rPr lang="ru-RU" dirty="0" err="1"/>
              <a:t>урахуванням</a:t>
            </a:r>
            <a:r>
              <a:rPr lang="ru-RU" dirty="0"/>
              <a:t> </a:t>
            </a:r>
            <a:r>
              <a:rPr lang="ru-RU" dirty="0" err="1"/>
              <a:t>їх</a:t>
            </a:r>
            <a:r>
              <a:rPr lang="ru-RU" dirty="0"/>
              <a:t> </a:t>
            </a:r>
            <a:r>
              <a:rPr lang="ru-RU" dirty="0" err="1"/>
              <a:t>соціальних</a:t>
            </a:r>
            <a:r>
              <a:rPr lang="ru-RU" dirty="0"/>
              <a:t> проблем, рекомендую  </a:t>
            </a:r>
            <a:r>
              <a:rPr lang="ru-RU" dirty="0" err="1"/>
              <a:t>затвердити</a:t>
            </a:r>
            <a:r>
              <a:rPr lang="ru-RU" dirty="0"/>
              <a:t> </a:t>
            </a:r>
            <a:r>
              <a:rPr lang="ru-RU" i="1" dirty="0">
                <a:solidFill>
                  <a:srgbClr val="FF0000"/>
                </a:solidFill>
              </a:rPr>
              <a:t>порядок  </a:t>
            </a:r>
            <a:r>
              <a:rPr lang="ru-RU" i="1" dirty="0" err="1">
                <a:solidFill>
                  <a:srgbClr val="FF0000"/>
                </a:solidFill>
              </a:rPr>
              <a:t>передачі</a:t>
            </a:r>
            <a:r>
              <a:rPr lang="ru-RU" i="1" dirty="0">
                <a:solidFill>
                  <a:srgbClr val="FF0000"/>
                </a:solidFill>
              </a:rPr>
              <a:t> </a:t>
            </a:r>
            <a:r>
              <a:rPr lang="ru-RU" i="1" dirty="0" err="1">
                <a:solidFill>
                  <a:srgbClr val="FF0000"/>
                </a:solidFill>
              </a:rPr>
              <a:t>фізичним</a:t>
            </a:r>
            <a:r>
              <a:rPr lang="ru-RU" i="1" dirty="0">
                <a:solidFill>
                  <a:srgbClr val="FF0000"/>
                </a:solidFill>
              </a:rPr>
              <a:t> особам (</a:t>
            </a:r>
            <a:r>
              <a:rPr lang="ru-RU" i="1" dirty="0" err="1">
                <a:solidFill>
                  <a:srgbClr val="FF0000"/>
                </a:solidFill>
              </a:rPr>
              <a:t>набувачам</a:t>
            </a:r>
            <a:r>
              <a:rPr lang="ru-RU" i="1" dirty="0">
                <a:solidFill>
                  <a:srgbClr val="FF0000"/>
                </a:solidFill>
              </a:rPr>
              <a:t>) </a:t>
            </a:r>
            <a:r>
              <a:rPr lang="ru-RU" i="1" dirty="0" err="1">
                <a:solidFill>
                  <a:srgbClr val="FF0000"/>
                </a:solidFill>
              </a:rPr>
              <a:t>гуманітарної</a:t>
            </a:r>
            <a:r>
              <a:rPr lang="ru-RU" i="1" dirty="0">
                <a:solidFill>
                  <a:srgbClr val="FF0000"/>
                </a:solidFill>
              </a:rPr>
              <a:t> </a:t>
            </a:r>
            <a:r>
              <a:rPr lang="ru-RU" i="1" dirty="0" err="1">
                <a:solidFill>
                  <a:srgbClr val="FF0000"/>
                </a:solidFill>
              </a:rPr>
              <a:t>допомоги</a:t>
            </a:r>
            <a:r>
              <a:rPr lang="ru-RU" i="1" dirty="0">
                <a:solidFill>
                  <a:srgbClr val="FF0000"/>
                </a:solidFill>
              </a:rPr>
              <a:t> </a:t>
            </a:r>
            <a:r>
              <a:rPr lang="ru-RU" i="1" dirty="0" err="1">
                <a:solidFill>
                  <a:srgbClr val="FF0000"/>
                </a:solidFill>
              </a:rPr>
              <a:t>рішенням</a:t>
            </a:r>
            <a:r>
              <a:rPr lang="ru-RU" i="1" dirty="0">
                <a:solidFill>
                  <a:srgbClr val="FF0000"/>
                </a:solidFill>
              </a:rPr>
              <a:t> </a:t>
            </a:r>
            <a:r>
              <a:rPr lang="ru-RU" i="1" dirty="0" err="1">
                <a:solidFill>
                  <a:srgbClr val="FF0000"/>
                </a:solidFill>
              </a:rPr>
              <a:t>виконавчого</a:t>
            </a:r>
            <a:r>
              <a:rPr lang="ru-RU" i="1" dirty="0">
                <a:solidFill>
                  <a:srgbClr val="FF0000"/>
                </a:solidFill>
              </a:rPr>
              <a:t> органу</a:t>
            </a:r>
            <a:r>
              <a:rPr lang="ru-RU" dirty="0"/>
              <a:t>.  У такому </a:t>
            </a:r>
            <a:r>
              <a:rPr lang="ru-RU" dirty="0" err="1"/>
              <a:t>рішенні</a:t>
            </a:r>
            <a:r>
              <a:rPr lang="ru-RU" dirty="0"/>
              <a:t> </a:t>
            </a:r>
            <a:r>
              <a:rPr lang="ru-RU" dirty="0" err="1"/>
              <a:t>варто</a:t>
            </a:r>
            <a:r>
              <a:rPr lang="ru-RU" dirty="0"/>
              <a:t> </a:t>
            </a:r>
            <a:r>
              <a:rPr lang="ru-RU" dirty="0" err="1"/>
              <a:t>визначити</a:t>
            </a:r>
            <a:r>
              <a:rPr lang="ru-RU" dirty="0"/>
              <a:t> </a:t>
            </a:r>
            <a:r>
              <a:rPr lang="ru-RU" dirty="0" err="1"/>
              <a:t>набувачів</a:t>
            </a:r>
            <a:r>
              <a:rPr lang="ru-RU" dirty="0"/>
              <a:t>, </a:t>
            </a:r>
            <a:r>
              <a:rPr lang="ru-RU" dirty="0" err="1"/>
              <a:t>критерії</a:t>
            </a:r>
            <a:r>
              <a:rPr lang="ru-RU" dirty="0"/>
              <a:t> </a:t>
            </a:r>
            <a:r>
              <a:rPr lang="ru-RU" dirty="0" err="1"/>
              <a:t>видачі</a:t>
            </a:r>
            <a:r>
              <a:rPr lang="ru-RU" dirty="0"/>
              <a:t> </a:t>
            </a:r>
            <a:r>
              <a:rPr lang="ru-RU" dirty="0" err="1"/>
              <a:t>тощо</a:t>
            </a:r>
            <a:r>
              <a:rPr lang="ru-RU" dirty="0"/>
              <a:t>.  У </a:t>
            </a:r>
            <a:r>
              <a:rPr lang="ru-RU" dirty="0" err="1"/>
              <a:t>випадку</a:t>
            </a:r>
            <a:r>
              <a:rPr lang="ru-RU" dirty="0"/>
              <a:t> </a:t>
            </a:r>
            <a:r>
              <a:rPr lang="ru-RU" dirty="0" err="1"/>
              <a:t>масової</a:t>
            </a:r>
            <a:r>
              <a:rPr lang="ru-RU" dirty="0"/>
              <a:t> </a:t>
            </a:r>
            <a:r>
              <a:rPr lang="ru-RU" dirty="0" err="1"/>
              <a:t>роздачі</a:t>
            </a:r>
            <a:r>
              <a:rPr lang="ru-RU" dirty="0"/>
              <a:t> </a:t>
            </a:r>
            <a:r>
              <a:rPr lang="ru-RU" dirty="0" err="1"/>
              <a:t>гуманітарної</a:t>
            </a:r>
            <a:r>
              <a:rPr lang="ru-RU" dirty="0"/>
              <a:t> </a:t>
            </a:r>
            <a:r>
              <a:rPr lang="ru-RU" dirty="0" err="1"/>
              <a:t>допомоги</a:t>
            </a:r>
            <a:r>
              <a:rPr lang="ru-RU" dirty="0"/>
              <a:t> </a:t>
            </a:r>
            <a:r>
              <a:rPr lang="ru-RU" dirty="0" err="1"/>
              <a:t>населенню</a:t>
            </a:r>
            <a:r>
              <a:rPr lang="ru-RU" dirty="0"/>
              <a:t> </a:t>
            </a:r>
            <a:r>
              <a:rPr lang="ru-RU" dirty="0" err="1"/>
              <a:t>документувати</a:t>
            </a:r>
            <a:r>
              <a:rPr lang="ru-RU" dirty="0"/>
              <a:t> </a:t>
            </a:r>
            <a:r>
              <a:rPr lang="ru-RU" dirty="0" err="1"/>
              <a:t>такі</a:t>
            </a:r>
            <a:r>
              <a:rPr lang="ru-RU" dirty="0"/>
              <a:t> </a:t>
            </a:r>
            <a:r>
              <a:rPr lang="ru-RU" dirty="0" err="1"/>
              <a:t>факти</a:t>
            </a:r>
            <a:r>
              <a:rPr lang="ru-RU" dirty="0"/>
              <a:t> в </a:t>
            </a:r>
            <a:r>
              <a:rPr lang="ru-RU" dirty="0" err="1"/>
              <a:t>наступному</a:t>
            </a:r>
            <a:r>
              <a:rPr lang="ru-RU" dirty="0"/>
              <a:t> порядку:</a:t>
            </a:r>
            <a:endParaRPr dirty="0"/>
          </a:p>
          <a:p>
            <a:pPr marL="0" lvl="0" indent="0" algn="l" rtl="0">
              <a:lnSpc>
                <a:spcPct val="90000"/>
              </a:lnSpc>
              <a:spcBef>
                <a:spcPts val="1000"/>
              </a:spcBef>
              <a:spcAft>
                <a:spcPts val="0"/>
              </a:spcAft>
              <a:buClr>
                <a:schemeClr val="dk1"/>
              </a:buClr>
              <a:buSzPct val="100000"/>
              <a:buNone/>
            </a:pPr>
            <a:r>
              <a:rPr lang="ru-RU" dirty="0"/>
              <a:t>1. </a:t>
            </a:r>
            <a:r>
              <a:rPr lang="ru-RU" dirty="0" err="1"/>
              <a:t>Видати</a:t>
            </a:r>
            <a:r>
              <a:rPr lang="ru-RU" dirty="0"/>
              <a:t> </a:t>
            </a:r>
            <a:r>
              <a:rPr lang="ru-RU" dirty="0" err="1"/>
              <a:t>розпорядчий</a:t>
            </a:r>
            <a:r>
              <a:rPr lang="ru-RU" dirty="0"/>
              <a:t> документ (наказ) про </a:t>
            </a:r>
            <a:r>
              <a:rPr lang="ru-RU" dirty="0" err="1"/>
              <a:t>роздачу</a:t>
            </a:r>
            <a:r>
              <a:rPr lang="ru-RU" dirty="0"/>
              <a:t> </a:t>
            </a:r>
            <a:r>
              <a:rPr lang="ru-RU" dirty="0" err="1"/>
              <a:t>гуманітарної</a:t>
            </a:r>
            <a:r>
              <a:rPr lang="ru-RU" dirty="0"/>
              <a:t> </a:t>
            </a:r>
            <a:r>
              <a:rPr lang="ru-RU" dirty="0" err="1"/>
              <a:t>допомоги</a:t>
            </a:r>
            <a:r>
              <a:rPr lang="ru-RU" dirty="0"/>
              <a:t> </a:t>
            </a:r>
            <a:r>
              <a:rPr lang="ru-RU" dirty="0" err="1"/>
              <a:t>із</a:t>
            </a:r>
            <a:r>
              <a:rPr lang="ru-RU" dirty="0"/>
              <a:t> </a:t>
            </a:r>
            <a:r>
              <a:rPr lang="ru-RU" dirty="0" err="1"/>
              <a:t>визначенням</a:t>
            </a:r>
            <a:r>
              <a:rPr lang="ru-RU" dirty="0"/>
              <a:t> </a:t>
            </a:r>
            <a:r>
              <a:rPr lang="ru-RU" dirty="0" err="1"/>
              <a:t>місця</a:t>
            </a:r>
            <a:r>
              <a:rPr lang="ru-RU" dirty="0"/>
              <a:t>, </a:t>
            </a:r>
            <a:r>
              <a:rPr lang="ru-RU" dirty="0" err="1"/>
              <a:t>дати</a:t>
            </a:r>
            <a:r>
              <a:rPr lang="ru-RU" dirty="0"/>
              <a:t> і час, вид </a:t>
            </a:r>
            <a:r>
              <a:rPr lang="ru-RU" dirty="0" err="1"/>
              <a:t>гуманітарної</a:t>
            </a:r>
            <a:r>
              <a:rPr lang="ru-RU" dirty="0"/>
              <a:t> </a:t>
            </a:r>
            <a:r>
              <a:rPr lang="ru-RU" dirty="0" err="1"/>
              <a:t>допомоги</a:t>
            </a:r>
            <a:r>
              <a:rPr lang="ru-RU" dirty="0"/>
              <a:t> та </a:t>
            </a:r>
            <a:r>
              <a:rPr lang="ru-RU" dirty="0" err="1"/>
              <a:t>її</a:t>
            </a:r>
            <a:r>
              <a:rPr lang="ru-RU" dirty="0"/>
              <a:t> </a:t>
            </a:r>
            <a:r>
              <a:rPr lang="ru-RU" dirty="0" err="1"/>
              <a:t>обсяг</a:t>
            </a:r>
            <a:r>
              <a:rPr lang="ru-RU" dirty="0"/>
              <a:t>, </a:t>
            </a:r>
            <a:r>
              <a:rPr lang="ru-RU" dirty="0" err="1"/>
              <a:t>відповідальних</a:t>
            </a:r>
            <a:r>
              <a:rPr lang="ru-RU" dirty="0"/>
              <a:t> </a:t>
            </a:r>
            <a:r>
              <a:rPr lang="ru-RU" dirty="0" err="1"/>
              <a:t>осіб</a:t>
            </a:r>
            <a:r>
              <a:rPr lang="ru-RU" dirty="0"/>
              <a:t>. </a:t>
            </a:r>
            <a:r>
              <a:rPr lang="ru-RU" dirty="0" err="1"/>
              <a:t>Скласти</a:t>
            </a:r>
            <a:r>
              <a:rPr lang="ru-RU" dirty="0"/>
              <a:t> документ про </a:t>
            </a:r>
            <a:r>
              <a:rPr lang="ru-RU" dirty="0" err="1"/>
              <a:t>внутрішнє</a:t>
            </a:r>
            <a:r>
              <a:rPr lang="ru-RU" dirty="0"/>
              <a:t> </a:t>
            </a:r>
            <a:r>
              <a:rPr lang="ru-RU" dirty="0" err="1"/>
              <a:t>переміщення</a:t>
            </a:r>
            <a:r>
              <a:rPr lang="ru-RU" dirty="0"/>
              <a:t> </a:t>
            </a:r>
            <a:r>
              <a:rPr lang="ru-RU" dirty="0" err="1"/>
              <a:t>гуманітарної</a:t>
            </a:r>
            <a:r>
              <a:rPr lang="ru-RU" dirty="0"/>
              <a:t> </a:t>
            </a:r>
            <a:r>
              <a:rPr lang="ru-RU" dirty="0" err="1"/>
              <a:t>допомоги</a:t>
            </a:r>
            <a:r>
              <a:rPr lang="ru-RU" dirty="0"/>
              <a:t> </a:t>
            </a:r>
            <a:r>
              <a:rPr lang="ru-RU" dirty="0" err="1"/>
              <a:t>зі</a:t>
            </a:r>
            <a:r>
              <a:rPr lang="ru-RU" dirty="0"/>
              <a:t> складу до </a:t>
            </a:r>
            <a:r>
              <a:rPr lang="ru-RU" dirty="0" err="1"/>
              <a:t>відповідальної</a:t>
            </a:r>
            <a:r>
              <a:rPr lang="ru-RU" dirty="0"/>
              <a:t> особи, прикладом документу для </a:t>
            </a:r>
            <a:r>
              <a:rPr lang="ru-RU" dirty="0" err="1"/>
              <a:t>оформлення</a:t>
            </a:r>
            <a:r>
              <a:rPr lang="ru-RU" dirty="0"/>
              <a:t> руху </a:t>
            </a:r>
            <a:r>
              <a:rPr lang="ru-RU" dirty="0" err="1"/>
              <a:t>гуманітарної</a:t>
            </a:r>
            <a:r>
              <a:rPr lang="ru-RU" dirty="0"/>
              <a:t> </a:t>
            </a:r>
            <a:r>
              <a:rPr lang="ru-RU" dirty="0" err="1"/>
              <a:t>допомоги</a:t>
            </a:r>
            <a:r>
              <a:rPr lang="ru-RU" dirty="0"/>
              <a:t> в </a:t>
            </a:r>
            <a:r>
              <a:rPr lang="ru-RU" dirty="0" err="1"/>
              <a:t>комунальному</a:t>
            </a:r>
            <a:r>
              <a:rPr lang="ru-RU" dirty="0"/>
              <a:t> </a:t>
            </a:r>
            <a:r>
              <a:rPr lang="ru-RU" dirty="0" err="1"/>
              <a:t>підприємстві</a:t>
            </a:r>
            <a:r>
              <a:rPr lang="ru-RU" dirty="0"/>
              <a:t> на </a:t>
            </a:r>
            <a:r>
              <a:rPr lang="ru-RU" dirty="0" err="1"/>
              <a:t>цій</a:t>
            </a:r>
            <a:r>
              <a:rPr lang="ru-RU" dirty="0"/>
              <a:t> </a:t>
            </a:r>
            <a:r>
              <a:rPr lang="ru-RU" dirty="0" err="1"/>
              <a:t>стадії</a:t>
            </a:r>
            <a:r>
              <a:rPr lang="ru-RU" dirty="0"/>
              <a:t> </a:t>
            </a:r>
            <a:r>
              <a:rPr lang="ru-RU" dirty="0" err="1"/>
              <a:t>може</a:t>
            </a:r>
            <a:r>
              <a:rPr lang="ru-RU" dirty="0"/>
              <a:t> бути форма </a:t>
            </a:r>
            <a:r>
              <a:rPr lang="ru-RU" dirty="0" err="1"/>
              <a:t>накладної-вимоги</a:t>
            </a:r>
            <a:r>
              <a:rPr lang="ru-RU" dirty="0"/>
              <a:t> на </a:t>
            </a:r>
            <a:r>
              <a:rPr lang="ru-RU" dirty="0" err="1"/>
              <a:t>відпуск</a:t>
            </a:r>
            <a:r>
              <a:rPr lang="ru-RU" dirty="0"/>
              <a:t> (</a:t>
            </a:r>
            <a:r>
              <a:rPr lang="ru-RU" dirty="0" err="1"/>
              <a:t>внутрішнє</a:t>
            </a:r>
            <a:r>
              <a:rPr lang="ru-RU" dirty="0"/>
              <a:t> </a:t>
            </a:r>
            <a:r>
              <a:rPr lang="ru-RU" dirty="0" err="1"/>
              <a:t>переміщення</a:t>
            </a:r>
            <a:r>
              <a:rPr lang="ru-RU" dirty="0"/>
              <a:t>) </a:t>
            </a:r>
            <a:r>
              <a:rPr lang="ru-RU" dirty="0" err="1"/>
              <a:t>матеріалів</a:t>
            </a:r>
            <a:r>
              <a:rPr lang="ru-RU" dirty="0"/>
              <a:t>. </a:t>
            </a:r>
            <a:r>
              <a:rPr lang="ru-RU" dirty="0" err="1"/>
              <a:t>Окрім</a:t>
            </a:r>
            <a:r>
              <a:rPr lang="ru-RU" dirty="0"/>
              <a:t> </a:t>
            </a:r>
            <a:r>
              <a:rPr lang="ru-RU" dirty="0" err="1"/>
              <a:t>обов’язкових</a:t>
            </a:r>
            <a:r>
              <a:rPr lang="ru-RU" dirty="0"/>
              <a:t> для </a:t>
            </a:r>
            <a:r>
              <a:rPr lang="ru-RU" dirty="0" err="1"/>
              <a:t>первинного</a:t>
            </a:r>
            <a:r>
              <a:rPr lang="ru-RU" dirty="0"/>
              <a:t> документу </a:t>
            </a:r>
            <a:r>
              <a:rPr lang="ru-RU" dirty="0" err="1"/>
              <a:t>реквізитів</a:t>
            </a:r>
            <a:r>
              <a:rPr lang="ru-RU" dirty="0"/>
              <a:t>, з </a:t>
            </a:r>
            <a:r>
              <a:rPr lang="ru-RU" dirty="0" err="1"/>
              <a:t>цієї</a:t>
            </a:r>
            <a:r>
              <a:rPr lang="ru-RU" dirty="0"/>
              <a:t> </a:t>
            </a:r>
            <a:r>
              <a:rPr lang="ru-RU" dirty="0" err="1"/>
              <a:t>форми</a:t>
            </a:r>
            <a:r>
              <a:rPr lang="ru-RU" dirty="0"/>
              <a:t> </a:t>
            </a:r>
            <a:r>
              <a:rPr lang="ru-RU" dirty="0" err="1"/>
              <a:t>доречним</a:t>
            </a:r>
            <a:r>
              <a:rPr lang="ru-RU" dirty="0"/>
              <a:t> буде </a:t>
            </a:r>
            <a:r>
              <a:rPr lang="ru-RU" dirty="0" err="1"/>
              <a:t>запозичити</a:t>
            </a:r>
            <a:r>
              <a:rPr lang="ru-RU" dirty="0"/>
              <a:t> у </a:t>
            </a:r>
            <a:r>
              <a:rPr lang="ru-RU" dirty="0" err="1"/>
              <a:t>власноруч</a:t>
            </a:r>
            <a:r>
              <a:rPr lang="ru-RU" dirty="0"/>
              <a:t> </a:t>
            </a:r>
            <a:r>
              <a:rPr lang="ru-RU" dirty="0" err="1"/>
              <a:t>створену</a:t>
            </a:r>
            <a:r>
              <a:rPr lang="ru-RU" dirty="0"/>
              <a:t> </a:t>
            </a:r>
            <a:r>
              <a:rPr lang="ru-RU" dirty="0" err="1"/>
              <a:t>накладну</a:t>
            </a:r>
            <a:r>
              <a:rPr lang="ru-RU" dirty="0"/>
              <a:t> на </a:t>
            </a:r>
            <a:r>
              <a:rPr lang="ru-RU" dirty="0" err="1"/>
              <a:t>внутрішнє</a:t>
            </a:r>
            <a:r>
              <a:rPr lang="ru-RU" dirty="0"/>
              <a:t> </a:t>
            </a:r>
            <a:r>
              <a:rPr lang="ru-RU" dirty="0" err="1"/>
              <a:t>переміщення</a:t>
            </a:r>
            <a:r>
              <a:rPr lang="ru-RU" dirty="0"/>
              <a:t> </a:t>
            </a:r>
            <a:r>
              <a:rPr lang="ru-RU" dirty="0" err="1"/>
              <a:t>гуманітарної</a:t>
            </a:r>
            <a:r>
              <a:rPr lang="ru-RU" dirty="0"/>
              <a:t> </a:t>
            </a:r>
            <a:r>
              <a:rPr lang="ru-RU" dirty="0" err="1"/>
              <a:t>допомоги</a:t>
            </a:r>
            <a:r>
              <a:rPr lang="ru-RU" dirty="0"/>
              <a:t>, рядки про </a:t>
            </a:r>
            <a:r>
              <a:rPr lang="ru-RU" dirty="0" err="1"/>
              <a:t>найменування</a:t>
            </a:r>
            <a:r>
              <a:rPr lang="ru-RU" dirty="0"/>
              <a:t>/номенклатуру </a:t>
            </a:r>
            <a:r>
              <a:rPr lang="ru-RU" dirty="0" err="1"/>
              <a:t>матеріальної</a:t>
            </a:r>
            <a:r>
              <a:rPr lang="ru-RU" dirty="0"/>
              <a:t> </a:t>
            </a:r>
            <a:r>
              <a:rPr lang="ru-RU" dirty="0" err="1"/>
              <a:t>гуманітарної</a:t>
            </a:r>
            <a:r>
              <a:rPr lang="ru-RU" dirty="0"/>
              <a:t> </a:t>
            </a:r>
            <a:r>
              <a:rPr lang="ru-RU" dirty="0" err="1"/>
              <a:t>допомоги</a:t>
            </a:r>
            <a:r>
              <a:rPr lang="ru-RU" dirty="0"/>
              <a:t>, </a:t>
            </a:r>
            <a:r>
              <a:rPr lang="ru-RU" dirty="0" err="1"/>
              <a:t>її</a:t>
            </a:r>
            <a:r>
              <a:rPr lang="ru-RU" dirty="0"/>
              <a:t> </a:t>
            </a:r>
            <a:r>
              <a:rPr lang="ru-RU" dirty="0" err="1"/>
              <a:t>одиницю</a:t>
            </a:r>
            <a:r>
              <a:rPr lang="ru-RU" dirty="0"/>
              <a:t> </a:t>
            </a:r>
            <a:r>
              <a:rPr lang="ru-RU" dirty="0" err="1"/>
              <a:t>виміру</a:t>
            </a:r>
            <a:r>
              <a:rPr lang="ru-RU" dirty="0"/>
              <a:t> та </a:t>
            </a:r>
            <a:r>
              <a:rPr lang="ru-RU" dirty="0" err="1"/>
              <a:t>кількість</a:t>
            </a:r>
            <a:r>
              <a:rPr lang="ru-RU" dirty="0"/>
              <a:t>, </a:t>
            </a:r>
            <a:r>
              <a:rPr lang="ru-RU" dirty="0" err="1"/>
              <a:t>що</a:t>
            </a:r>
            <a:r>
              <a:rPr lang="ru-RU" dirty="0"/>
              <a:t> </a:t>
            </a:r>
            <a:r>
              <a:rPr lang="ru-RU" dirty="0" err="1"/>
              <a:t>передається</a:t>
            </a:r>
            <a:r>
              <a:rPr lang="ru-RU" dirty="0"/>
              <a:t> для </a:t>
            </a:r>
            <a:r>
              <a:rPr lang="ru-RU" dirty="0" err="1"/>
              <a:t>розповсюдження</a:t>
            </a:r>
            <a:r>
              <a:rPr lang="ru-RU" dirty="0"/>
              <a:t>.</a:t>
            </a:r>
            <a:endParaRPr dirty="0"/>
          </a:p>
          <a:p>
            <a:pPr marL="0" lvl="0" indent="0" algn="l" rtl="0">
              <a:lnSpc>
                <a:spcPct val="90000"/>
              </a:lnSpc>
              <a:spcBef>
                <a:spcPts val="1000"/>
              </a:spcBef>
              <a:spcAft>
                <a:spcPts val="0"/>
              </a:spcAft>
              <a:buClr>
                <a:schemeClr val="dk1"/>
              </a:buClr>
              <a:buSzPct val="100000"/>
              <a:buNone/>
            </a:pPr>
            <a:r>
              <a:rPr lang="ru-RU" dirty="0"/>
              <a:t>Варто </a:t>
            </a:r>
            <a:r>
              <a:rPr lang="ru-RU" dirty="0" err="1"/>
              <a:t>складати</a:t>
            </a:r>
            <a:r>
              <a:rPr lang="ru-RU" dirty="0"/>
              <a:t> </a:t>
            </a:r>
            <a:r>
              <a:rPr lang="ru-RU" dirty="0" err="1"/>
              <a:t>відомість</a:t>
            </a:r>
            <a:r>
              <a:rPr lang="ru-RU" dirty="0"/>
              <a:t> </a:t>
            </a:r>
            <a:r>
              <a:rPr lang="ru-RU" dirty="0" err="1"/>
              <a:t>роздачі</a:t>
            </a:r>
            <a:r>
              <a:rPr lang="ru-RU" dirty="0"/>
              <a:t> </a:t>
            </a:r>
            <a:r>
              <a:rPr lang="ru-RU" dirty="0" err="1"/>
              <a:t>гуманітарної</a:t>
            </a:r>
            <a:r>
              <a:rPr lang="ru-RU" dirty="0"/>
              <a:t> </a:t>
            </a:r>
            <a:r>
              <a:rPr lang="ru-RU" dirty="0" err="1"/>
              <a:t>допомоги</a:t>
            </a:r>
            <a:r>
              <a:rPr lang="ru-RU" dirty="0"/>
              <a:t> </a:t>
            </a:r>
            <a:r>
              <a:rPr lang="ru-RU" dirty="0" err="1"/>
              <a:t>набувачам</a:t>
            </a:r>
            <a:r>
              <a:rPr lang="ru-RU" dirty="0"/>
              <a:t>, яка дозволить </a:t>
            </a:r>
            <a:r>
              <a:rPr lang="ru-RU" dirty="0" err="1"/>
              <a:t>забезпечити</a:t>
            </a:r>
            <a:r>
              <a:rPr lang="ru-RU" dirty="0"/>
              <a:t> </a:t>
            </a:r>
            <a:r>
              <a:rPr lang="ru-RU" dirty="0" err="1"/>
              <a:t>прозорість</a:t>
            </a:r>
            <a:r>
              <a:rPr lang="ru-RU" dirty="0"/>
              <a:t> та </a:t>
            </a:r>
            <a:r>
              <a:rPr lang="ru-RU" dirty="0" err="1"/>
              <a:t>можливість</a:t>
            </a:r>
            <a:r>
              <a:rPr lang="ru-RU" dirty="0"/>
              <a:t> пост-контролю донором за </a:t>
            </a:r>
            <a:r>
              <a:rPr lang="ru-RU" dirty="0" err="1"/>
              <a:t>розповсюдженням</a:t>
            </a:r>
            <a:r>
              <a:rPr lang="ru-RU" dirty="0"/>
              <a:t> </a:t>
            </a:r>
            <a:r>
              <a:rPr lang="ru-RU" dirty="0" err="1"/>
              <a:t>допомоги</a:t>
            </a:r>
            <a:r>
              <a:rPr lang="ru-RU" dirty="0"/>
              <a:t>, </a:t>
            </a:r>
            <a:r>
              <a:rPr lang="ru-RU" dirty="0" err="1"/>
              <a:t>якщо</a:t>
            </a:r>
            <a:r>
              <a:rPr lang="ru-RU" dirty="0"/>
              <a:t> в </a:t>
            </a:r>
            <a:r>
              <a:rPr lang="ru-RU" dirty="0" err="1"/>
              <a:t>цьому</a:t>
            </a:r>
            <a:r>
              <a:rPr lang="ru-RU" dirty="0"/>
              <a:t> </a:t>
            </a:r>
            <a:r>
              <a:rPr lang="ru-RU" dirty="0" err="1"/>
              <a:t>виникне</a:t>
            </a:r>
            <a:r>
              <a:rPr lang="ru-RU" dirty="0"/>
              <a:t> потреба.</a:t>
            </a:r>
            <a:endParaRPr dirty="0"/>
          </a:p>
          <a:p>
            <a:pPr marL="228600" lvl="0" indent="-7747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52"/>
          <p:cNvSpPr txBox="1">
            <a:spLocks noGrp="1"/>
          </p:cNvSpPr>
          <p:nvPr>
            <p:ph type="body" idx="1"/>
          </p:nvPr>
        </p:nvSpPr>
        <p:spPr>
          <a:xfrm>
            <a:off x="838200" y="799258"/>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ru-RU"/>
              <a:t>2.Після завершення роздачі гуманітарної допомоги кінцевим набувачам, відповідальна особа підприємства (установи) має скласти звіт, в якому міститиметься інформація про місце та дату роздачі гуманітарної допомоги, фактичні обсяги переданої допомоги, наявні залишки нерозданої гуманітарної допомоги.</a:t>
            </a:r>
            <a:endParaRPr lang="ru-RU"/>
          </a:p>
          <a:p>
            <a:pPr marL="0" lvl="0" indent="0" algn="l" rtl="0">
              <a:lnSpc>
                <a:spcPct val="90000"/>
              </a:lnSpc>
              <a:spcBef>
                <a:spcPts val="1000"/>
              </a:spcBef>
              <a:spcAft>
                <a:spcPts val="0"/>
              </a:spcAft>
              <a:buClr>
                <a:schemeClr val="dk1"/>
              </a:buClr>
              <a:buSzPts val="2800"/>
              <a:buNone/>
            </a:pPr>
            <a:r>
              <a:rPr lang="ru-RU"/>
              <a:t>Звіт особи відповідальної за роздачу гуманітарної допомоги буде основою для складання акту на списання гуманітарної допомоги з балансу установи (документ довільної форми, обов’язково затверджений керівником.</a:t>
            </a:r>
            <a:endParaRPr lang="ru-RU"/>
          </a:p>
          <a:p>
            <a:pPr marL="228600" lvl="0" indent="-50800" algn="l" rtl="0">
              <a:lnSpc>
                <a:spcPct val="90000"/>
              </a:lnSpc>
              <a:spcBef>
                <a:spcPts val="1000"/>
              </a:spcBef>
              <a:spcAft>
                <a:spcPts val="0"/>
              </a:spcAft>
              <a:buClr>
                <a:schemeClr val="dk1"/>
              </a:buClr>
              <a:buSzPts val="2800"/>
              <a:buNone/>
            </a:p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5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FF0000"/>
              </a:buClr>
              <a:buSzPts val="2400"/>
              <a:buFont typeface="Calibri" panose="020F0502020204030204"/>
              <a:buNone/>
            </a:pPr>
            <a:r>
              <a:rPr lang="ru-RU" sz="2400">
                <a:solidFill>
                  <a:srgbClr val="FF0000"/>
                </a:solidFill>
              </a:rPr>
              <a:t>Який код програмної класифікації необхідно застосовувати для відображення гуманітарної допомоги одержувачем - ОМС (головний розпорядник бюджетних коштів) у випадку коли ця допомога передається набувачу - розпоряднику коштів нижчого рівня та у випадку передачі - військовій частині</a:t>
            </a:r>
            <a:r>
              <a:rPr lang="ru-RU" sz="2400"/>
              <a:t>?</a:t>
            </a:r>
            <a:endParaRPr lang="ru-RU" sz="2400"/>
          </a:p>
        </p:txBody>
      </p:sp>
      <p:sp>
        <p:nvSpPr>
          <p:cNvPr id="308" name="Google Shape;308;p5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90000"/>
              </a:lnSpc>
              <a:spcBef>
                <a:spcPts val="0"/>
              </a:spcBef>
              <a:spcAft>
                <a:spcPts val="0"/>
              </a:spcAft>
              <a:buClr>
                <a:schemeClr val="dk1"/>
              </a:buClr>
              <a:buSzPct val="100000"/>
              <a:buChar char="•"/>
            </a:pPr>
            <a:r>
              <a:rPr lang="ru-RU"/>
              <a:t>Для суб’єктів державного сектору відносини, що виникають у процесі складання, розгляду, затвердження, виконання бюджетів, звітування про їх виконання, регулюються бюджетним законодавством. Зокрема, Бюджетним кодексом України визначено, що  власні надходження бюджетних установ отримуються додатково до коштів загального фонду бюджету і включаються до спеціального фонду бюджету. При цьому надходження бюджетних установ у вигляді майна (активів) в натуральній формі, отримане від інших бюджетних установ, які відповідно до законодавства виконують функції з управління об’єктами державної (комунальної) власності, у межах відповідного бюджету, не є власними надходженнями таких бюджетних установ.</a:t>
            </a:r>
            <a:endParaRPr lang="ru-RU"/>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54"/>
          <p:cNvSpPr txBox="1">
            <a:spLocks noGrp="1"/>
          </p:cNvSpPr>
          <p:nvPr>
            <p:ph type="body" idx="1"/>
          </p:nvPr>
        </p:nvSpPr>
        <p:spPr>
          <a:xfrm>
            <a:off x="838200" y="677960"/>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ru-RU"/>
              <a:t>У складі другої групи виділяються такі підгрупи:</a:t>
            </a:r>
            <a:endParaRPr lang="ru-RU"/>
          </a:p>
          <a:p>
            <a:pPr marL="228600" lvl="0" indent="-228600" algn="l" rtl="0">
              <a:lnSpc>
                <a:spcPct val="90000"/>
              </a:lnSpc>
              <a:spcBef>
                <a:spcPts val="1000"/>
              </a:spcBef>
              <a:spcAft>
                <a:spcPts val="0"/>
              </a:spcAft>
              <a:buClr>
                <a:schemeClr val="dk1"/>
              </a:buClr>
              <a:buSzPct val="100000"/>
              <a:buChar char="•"/>
            </a:pPr>
            <a:r>
              <a:rPr lang="ru-RU"/>
              <a:t>підгрупа 1 - благодійні внески, гранти та дарунки (ККД 25010100). Такі надходження використовуються на організацію основної діяльності бюджетної установи. </a:t>
            </a:r>
            <a:endParaRPr lang="ru-RU"/>
          </a:p>
          <a:p>
            <a:pPr marL="228600" lvl="0" indent="-228600" algn="l" rtl="0">
              <a:lnSpc>
                <a:spcPct val="90000"/>
              </a:lnSpc>
              <a:spcBef>
                <a:spcPts val="1000"/>
              </a:spcBef>
              <a:spcAft>
                <a:spcPts val="0"/>
              </a:spcAft>
              <a:buClr>
                <a:schemeClr val="dk1"/>
              </a:buClr>
              <a:buSzPct val="100000"/>
              <a:buChar char="•"/>
            </a:pPr>
            <a:r>
              <a:rPr lang="ru-RU"/>
              <a:t>підгрупа 2 - надходження, що отримують бюджетні установи від підприємств, організацій, фізичних осіб та від інших бюджетних установ для виконання цільових заходів, у тому числі заходів з відчуження для суспільних потреб земельних ділянок та розміщених на них інших об’єктів нерухомого майна, що перебувають у приватній власності фізичних або юридичних осіб (ККД 25020200). Такі надходження використовуються на виконання відповідних цільових заходів. </a:t>
            </a:r>
            <a:endParaRPr lang="ru-RU"/>
          </a:p>
          <a:p>
            <a:pPr marL="228600" lvl="0" indent="-64135" algn="l" rtl="0">
              <a:lnSpc>
                <a:spcPct val="90000"/>
              </a:lnSpc>
              <a:spcBef>
                <a:spcPts val="1000"/>
              </a:spcBef>
              <a:spcAft>
                <a:spcPts val="0"/>
              </a:spcAft>
              <a:buClr>
                <a:schemeClr val="dk1"/>
              </a:buClr>
              <a:buSzPct val="100000"/>
              <a:buNone/>
            </a:p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55"/>
          <p:cNvSpPr txBox="1">
            <a:spLocks noGrp="1"/>
          </p:cNvSpPr>
          <p:nvPr>
            <p:ph type="body" idx="1"/>
          </p:nvPr>
        </p:nvSpPr>
        <p:spPr>
          <a:xfrm>
            <a:off x="838200" y="640637"/>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ru-RU" dirty="0" err="1"/>
              <a:t>Положення</a:t>
            </a:r>
            <a:r>
              <a:rPr lang="ru-RU" dirty="0"/>
              <a:t> </a:t>
            </a:r>
            <a:r>
              <a:rPr lang="ru-RU" dirty="0" err="1"/>
              <a:t>щодо</a:t>
            </a:r>
            <a:r>
              <a:rPr lang="ru-RU" dirty="0"/>
              <a:t> </a:t>
            </a:r>
            <a:r>
              <a:rPr lang="ru-RU" dirty="0" err="1"/>
              <a:t>планування</a:t>
            </a:r>
            <a:r>
              <a:rPr lang="ru-RU" dirty="0"/>
              <a:t>, </a:t>
            </a:r>
            <a:r>
              <a:rPr lang="ru-RU" dirty="0" err="1"/>
              <a:t>здійснення</a:t>
            </a:r>
            <a:r>
              <a:rPr lang="ru-RU" dirty="0"/>
              <a:t> </a:t>
            </a:r>
            <a:r>
              <a:rPr lang="ru-RU" dirty="0" err="1"/>
              <a:t>видатків</a:t>
            </a:r>
            <a:r>
              <a:rPr lang="ru-RU" dirty="0"/>
              <a:t> за </a:t>
            </a:r>
            <a:r>
              <a:rPr lang="ru-RU" dirty="0" err="1"/>
              <a:t>спеціальним</a:t>
            </a:r>
            <a:r>
              <a:rPr lang="ru-RU" dirty="0"/>
              <a:t> фондом бюджету в </a:t>
            </a:r>
            <a:r>
              <a:rPr lang="ru-RU" dirty="0" err="1"/>
              <a:t>частині</a:t>
            </a:r>
            <a:r>
              <a:rPr lang="ru-RU" dirty="0"/>
              <a:t> </a:t>
            </a:r>
            <a:r>
              <a:rPr lang="ru-RU" dirty="0" err="1"/>
              <a:t>власних</a:t>
            </a:r>
            <a:r>
              <a:rPr lang="ru-RU" dirty="0"/>
              <a:t> </a:t>
            </a:r>
            <a:r>
              <a:rPr lang="ru-RU" dirty="0" err="1"/>
              <a:t>надходжень</a:t>
            </a:r>
            <a:r>
              <a:rPr lang="ru-RU" dirty="0"/>
              <a:t> </a:t>
            </a:r>
            <a:r>
              <a:rPr lang="ru-RU" dirty="0" err="1"/>
              <a:t>бюджетних</a:t>
            </a:r>
            <a:r>
              <a:rPr lang="ru-RU" dirty="0"/>
              <a:t> </a:t>
            </a:r>
            <a:r>
              <a:rPr lang="ru-RU" dirty="0" err="1"/>
              <a:t>установ</a:t>
            </a:r>
            <a:r>
              <a:rPr lang="ru-RU" dirty="0"/>
              <a:t>, у тому </a:t>
            </a:r>
            <a:r>
              <a:rPr lang="ru-RU" dirty="0" err="1"/>
              <a:t>числі</a:t>
            </a:r>
            <a:r>
              <a:rPr lang="ru-RU" dirty="0"/>
              <a:t> в </a:t>
            </a:r>
            <a:r>
              <a:rPr lang="ru-RU" dirty="0" err="1"/>
              <a:t>натуральній</a:t>
            </a:r>
            <a:r>
              <a:rPr lang="ru-RU" dirty="0"/>
              <a:t> </a:t>
            </a:r>
            <a:r>
              <a:rPr lang="ru-RU" dirty="0" err="1"/>
              <a:t>формі</a:t>
            </a:r>
            <a:r>
              <a:rPr lang="ru-RU" dirty="0"/>
              <a:t>, </a:t>
            </a:r>
            <a:r>
              <a:rPr lang="ru-RU" dirty="0" err="1"/>
              <a:t>врегульовано</a:t>
            </a:r>
            <a:r>
              <a:rPr lang="ru-RU" dirty="0"/>
              <a:t> </a:t>
            </a:r>
            <a:r>
              <a:rPr lang="ru-RU" dirty="0">
                <a:hlinkClick r:id="rId1"/>
              </a:rPr>
              <a:t>Порядком </a:t>
            </a:r>
            <a:r>
              <a:rPr lang="ru-RU" dirty="0" err="1">
                <a:hlinkClick r:id="rId1"/>
              </a:rPr>
              <a:t>складання</a:t>
            </a:r>
            <a:r>
              <a:rPr lang="ru-RU" dirty="0">
                <a:hlinkClick r:id="rId1"/>
              </a:rPr>
              <a:t>, </a:t>
            </a:r>
            <a:r>
              <a:rPr lang="ru-RU" dirty="0" err="1">
                <a:hlinkClick r:id="rId1"/>
              </a:rPr>
              <a:t>затвердження</a:t>
            </a:r>
            <a:r>
              <a:rPr lang="ru-RU" dirty="0">
                <a:hlinkClick r:id="rId1"/>
              </a:rPr>
              <a:t> та </a:t>
            </a:r>
            <a:r>
              <a:rPr lang="ru-RU" dirty="0" err="1">
                <a:hlinkClick r:id="rId1"/>
              </a:rPr>
              <a:t>основних</a:t>
            </a:r>
            <a:r>
              <a:rPr lang="ru-RU" dirty="0">
                <a:hlinkClick r:id="rId1"/>
              </a:rPr>
              <a:t> </a:t>
            </a:r>
            <a:r>
              <a:rPr lang="ru-RU" dirty="0" err="1">
                <a:hlinkClick r:id="rId1"/>
              </a:rPr>
              <a:t>вимог</a:t>
            </a:r>
            <a:r>
              <a:rPr lang="ru-RU" dirty="0">
                <a:hlinkClick r:id="rId1"/>
              </a:rPr>
              <a:t> до </a:t>
            </a:r>
            <a:r>
              <a:rPr lang="ru-RU" dirty="0" err="1">
                <a:hlinkClick r:id="rId1"/>
              </a:rPr>
              <a:t>виконання</a:t>
            </a:r>
            <a:r>
              <a:rPr lang="ru-RU" dirty="0">
                <a:hlinkClick r:id="rId1"/>
              </a:rPr>
              <a:t> </a:t>
            </a:r>
            <a:r>
              <a:rPr lang="ru-RU" dirty="0" err="1">
                <a:hlinkClick r:id="rId1"/>
              </a:rPr>
              <a:t>кошторисів</a:t>
            </a:r>
            <a:r>
              <a:rPr lang="ru-RU" dirty="0">
                <a:hlinkClick r:id="rId1"/>
              </a:rPr>
              <a:t> </a:t>
            </a:r>
            <a:r>
              <a:rPr lang="ru-RU" dirty="0" err="1">
                <a:hlinkClick r:id="rId1"/>
              </a:rPr>
              <a:t>бюджетних</a:t>
            </a:r>
            <a:r>
              <a:rPr lang="ru-RU" dirty="0">
                <a:hlinkClick r:id="rId1"/>
              </a:rPr>
              <a:t> </a:t>
            </a:r>
            <a:r>
              <a:rPr lang="ru-RU" dirty="0" err="1">
                <a:hlinkClick r:id="rId1"/>
              </a:rPr>
              <a:t>установ</a:t>
            </a:r>
            <a:r>
              <a:rPr lang="ru-RU" dirty="0"/>
              <a:t>, </a:t>
            </a:r>
            <a:r>
              <a:rPr lang="ru-RU" dirty="0" err="1"/>
              <a:t>затвердженим</a:t>
            </a:r>
            <a:r>
              <a:rPr lang="ru-RU" dirty="0"/>
              <a:t> </a:t>
            </a:r>
            <a:r>
              <a:rPr lang="ru-RU" dirty="0" err="1"/>
              <a:t>постановою</a:t>
            </a:r>
            <a:r>
              <a:rPr lang="ru-RU" dirty="0"/>
              <a:t> </a:t>
            </a:r>
            <a:r>
              <a:rPr lang="ru-RU" dirty="0" err="1"/>
              <a:t>Кабінету</a:t>
            </a:r>
            <a:r>
              <a:rPr lang="ru-RU" dirty="0"/>
              <a:t> </a:t>
            </a:r>
            <a:r>
              <a:rPr lang="ru-RU" dirty="0" err="1"/>
              <a:t>Міністрів</a:t>
            </a:r>
            <a:r>
              <a:rPr lang="ru-RU" dirty="0"/>
              <a:t> </a:t>
            </a:r>
            <a:r>
              <a:rPr lang="ru-RU" dirty="0" err="1"/>
              <a:t>України</a:t>
            </a:r>
            <a:r>
              <a:rPr lang="ru-RU" dirty="0"/>
              <a:t> від 28.02.2002 № 228 (</a:t>
            </a:r>
            <a:r>
              <a:rPr lang="ru-RU" dirty="0" err="1"/>
              <a:t>пункти</a:t>
            </a:r>
            <a:r>
              <a:rPr lang="ru-RU" dirty="0"/>
              <a:t> 18, 23, 49). </a:t>
            </a:r>
            <a:r>
              <a:rPr lang="ru-RU" dirty="0" err="1"/>
              <a:t>Здійснення</a:t>
            </a:r>
            <a:r>
              <a:rPr lang="ru-RU" dirty="0"/>
              <a:t> </a:t>
            </a:r>
            <a:r>
              <a:rPr lang="ru-RU" dirty="0" err="1"/>
              <a:t>операцій</a:t>
            </a:r>
            <a:r>
              <a:rPr lang="ru-RU" dirty="0"/>
              <a:t> за </a:t>
            </a:r>
            <a:r>
              <a:rPr lang="ru-RU" dirty="0" err="1"/>
              <a:t>рахунок</a:t>
            </a:r>
            <a:r>
              <a:rPr lang="ru-RU" dirty="0"/>
              <a:t> </a:t>
            </a:r>
            <a:r>
              <a:rPr lang="ru-RU" dirty="0" err="1"/>
              <a:t>власних</a:t>
            </a:r>
            <a:r>
              <a:rPr lang="ru-RU" dirty="0"/>
              <a:t> </a:t>
            </a:r>
            <a:r>
              <a:rPr lang="ru-RU" dirty="0" err="1"/>
              <a:t>надходжень</a:t>
            </a:r>
            <a:r>
              <a:rPr lang="ru-RU" dirty="0"/>
              <a:t> </a:t>
            </a:r>
            <a:r>
              <a:rPr lang="ru-RU" dirty="0" err="1"/>
              <a:t>бюджетних</a:t>
            </a:r>
            <a:r>
              <a:rPr lang="ru-RU" dirty="0"/>
              <a:t> </a:t>
            </a:r>
            <a:r>
              <a:rPr lang="ru-RU" dirty="0" err="1"/>
              <a:t>установ</a:t>
            </a:r>
            <a:r>
              <a:rPr lang="ru-RU" dirty="0"/>
              <a:t> </a:t>
            </a:r>
            <a:r>
              <a:rPr lang="ru-RU" dirty="0" err="1"/>
              <a:t>під</a:t>
            </a:r>
            <a:r>
              <a:rPr lang="ru-RU" dirty="0"/>
              <a:t> час </a:t>
            </a:r>
            <a:r>
              <a:rPr lang="ru-RU" dirty="0" err="1"/>
              <a:t>казначейського</a:t>
            </a:r>
            <a:r>
              <a:rPr lang="ru-RU" dirty="0"/>
              <a:t> </a:t>
            </a:r>
            <a:r>
              <a:rPr lang="ru-RU" dirty="0" err="1"/>
              <a:t>обслуговування</a:t>
            </a:r>
            <a:r>
              <a:rPr lang="ru-RU" dirty="0"/>
              <a:t>, в тому </a:t>
            </a:r>
            <a:r>
              <a:rPr lang="ru-RU" dirty="0" err="1"/>
              <a:t>числі</a:t>
            </a:r>
            <a:r>
              <a:rPr lang="ru-RU" dirty="0"/>
              <a:t> в </a:t>
            </a:r>
            <a:r>
              <a:rPr lang="ru-RU" dirty="0" err="1"/>
              <a:t>натуральній</a:t>
            </a:r>
            <a:r>
              <a:rPr lang="ru-RU" dirty="0"/>
              <a:t> </a:t>
            </a:r>
            <a:r>
              <a:rPr lang="ru-RU" dirty="0" err="1"/>
              <a:t>формі</a:t>
            </a:r>
            <a:r>
              <a:rPr lang="ru-RU" dirty="0"/>
              <a:t>, </a:t>
            </a:r>
            <a:r>
              <a:rPr lang="ru-RU" dirty="0" err="1"/>
              <a:t>регламентовано</a:t>
            </a:r>
            <a:r>
              <a:rPr lang="ru-RU" dirty="0"/>
              <a:t> Порядком </a:t>
            </a:r>
            <a:r>
              <a:rPr lang="ru-RU" dirty="0" err="1"/>
              <a:t>казначейського</a:t>
            </a:r>
            <a:r>
              <a:rPr lang="ru-RU" dirty="0"/>
              <a:t> </a:t>
            </a:r>
            <a:r>
              <a:rPr lang="ru-RU" dirty="0" err="1"/>
              <a:t>обслуговування</a:t>
            </a:r>
            <a:r>
              <a:rPr lang="ru-RU" dirty="0"/>
              <a:t> державного бюджету за </a:t>
            </a:r>
            <a:r>
              <a:rPr lang="ru-RU" dirty="0" err="1"/>
              <a:t>витратами</a:t>
            </a:r>
            <a:r>
              <a:rPr lang="ru-RU" dirty="0"/>
              <a:t>, </a:t>
            </a:r>
            <a:r>
              <a:rPr lang="ru-RU" dirty="0" err="1"/>
              <a:t>затвердженим</a:t>
            </a:r>
            <a:r>
              <a:rPr lang="ru-RU" dirty="0"/>
              <a:t> наказом </a:t>
            </a:r>
            <a:r>
              <a:rPr lang="ru-RU" dirty="0" err="1"/>
              <a:t>Міністерства</a:t>
            </a:r>
            <a:r>
              <a:rPr lang="ru-RU" dirty="0"/>
              <a:t> </a:t>
            </a:r>
            <a:r>
              <a:rPr lang="ru-RU" dirty="0" err="1"/>
              <a:t>фінансів</a:t>
            </a:r>
            <a:r>
              <a:rPr lang="ru-RU" dirty="0"/>
              <a:t> </a:t>
            </a:r>
            <a:r>
              <a:rPr lang="ru-RU" dirty="0" err="1"/>
              <a:t>України</a:t>
            </a:r>
            <a:r>
              <a:rPr lang="ru-RU" dirty="0"/>
              <a:t> від 24.12.2012 № 1407, та Порядком </a:t>
            </a:r>
            <a:r>
              <a:rPr lang="ru-RU" dirty="0" err="1"/>
              <a:t>казначейського</a:t>
            </a:r>
            <a:r>
              <a:rPr lang="ru-RU" dirty="0"/>
              <a:t> </a:t>
            </a:r>
            <a:r>
              <a:rPr lang="ru-RU" dirty="0" err="1"/>
              <a:t>обслуговування</a:t>
            </a:r>
            <a:r>
              <a:rPr lang="ru-RU" dirty="0"/>
              <a:t> </a:t>
            </a:r>
            <a:r>
              <a:rPr lang="ru-RU" dirty="0" err="1"/>
              <a:t>місцевих</a:t>
            </a:r>
            <a:r>
              <a:rPr lang="ru-RU" dirty="0"/>
              <a:t> </a:t>
            </a:r>
            <a:r>
              <a:rPr lang="ru-RU" dirty="0" err="1"/>
              <a:t>бюджетів</a:t>
            </a:r>
            <a:r>
              <a:rPr lang="ru-RU" dirty="0"/>
              <a:t>, </a:t>
            </a:r>
            <a:r>
              <a:rPr lang="ru-RU" dirty="0" err="1"/>
              <a:t>затвердженим</a:t>
            </a:r>
            <a:r>
              <a:rPr lang="ru-RU" dirty="0"/>
              <a:t> наказом </a:t>
            </a:r>
            <a:r>
              <a:rPr lang="ru-RU" dirty="0" err="1"/>
              <a:t>Міністерства</a:t>
            </a:r>
            <a:r>
              <a:rPr lang="ru-RU" dirty="0"/>
              <a:t> </a:t>
            </a:r>
            <a:r>
              <a:rPr lang="ru-RU" dirty="0" err="1"/>
              <a:t>фінансів</a:t>
            </a:r>
            <a:r>
              <a:rPr lang="ru-RU" dirty="0"/>
              <a:t> </a:t>
            </a:r>
            <a:r>
              <a:rPr lang="ru-RU" dirty="0" err="1"/>
              <a:t>України</a:t>
            </a:r>
            <a:r>
              <a:rPr lang="ru-RU" dirty="0"/>
              <a:t> від 23.08.2012 № 938</a:t>
            </a:r>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5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ru-RU"/>
              <a:t>Відповідно до статті 1 Закону № 1192 органи місцевого самоврядування визначені отримувачами гуманітарної допомоги, які в подальшому передають її фізичних особам чи юридичних особам, за критеріями визначеними у статті 1 Закону УКраїни “Про гуманітарну допомогу”, у наведеному випадку - іншим бюджетним установам.  Відповідно ОМС повинні дотримуватись процедури документального оформлення гуманітарної допомоги, ведення відповідного обліку та звітності, передбачених даним законом, у залежності від їх повноважень.</a:t>
            </a: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7"/>
          <p:cNvSpPr txBox="1">
            <a:spLocks noGrp="1"/>
          </p:cNvSpPr>
          <p:nvPr>
            <p:ph type="body" idx="1"/>
          </p:nvPr>
        </p:nvSpPr>
        <p:spPr>
          <a:xfrm>
            <a:off x="838199" y="743274"/>
            <a:ext cx="10694437" cy="4565844"/>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90000"/>
              </a:lnSpc>
              <a:spcBef>
                <a:spcPts val="0"/>
              </a:spcBef>
              <a:spcAft>
                <a:spcPts val="0"/>
              </a:spcAft>
              <a:buClr>
                <a:schemeClr val="dk1"/>
              </a:buClr>
              <a:buSzPct val="100000"/>
              <a:buChar char="•"/>
            </a:pPr>
            <a:r>
              <a:rPr lang="ru-RU" dirty="0" err="1"/>
              <a:t>Гуманітарною</a:t>
            </a:r>
            <a:r>
              <a:rPr lang="ru-RU" dirty="0"/>
              <a:t> </a:t>
            </a:r>
            <a:r>
              <a:rPr lang="ru-RU" dirty="0" err="1"/>
              <a:t>допомогою</a:t>
            </a:r>
            <a:r>
              <a:rPr lang="ru-RU" dirty="0"/>
              <a:t> </a:t>
            </a:r>
            <a:r>
              <a:rPr lang="ru-RU" dirty="0" err="1"/>
              <a:t>визнаються</a:t>
            </a:r>
            <a:r>
              <a:rPr lang="ru-RU" dirty="0"/>
              <a:t> </a:t>
            </a:r>
            <a:r>
              <a:rPr lang="ru-RU" dirty="0" err="1"/>
              <a:t>товари</a:t>
            </a:r>
            <a:r>
              <a:rPr lang="ru-RU" dirty="0"/>
              <a:t> </a:t>
            </a:r>
            <a:r>
              <a:rPr lang="ru-RU" dirty="0" err="1"/>
              <a:t>щодо</a:t>
            </a:r>
            <a:r>
              <a:rPr lang="ru-RU" dirty="0"/>
              <a:t> </a:t>
            </a:r>
            <a:r>
              <a:rPr lang="ru-RU" dirty="0" err="1"/>
              <a:t>яких</a:t>
            </a:r>
            <a:r>
              <a:rPr lang="ru-RU" dirty="0"/>
              <a:t> у </a:t>
            </a:r>
            <a:r>
              <a:rPr lang="ru-RU" dirty="0" err="1"/>
              <a:t>товаро-супровідних</a:t>
            </a:r>
            <a:r>
              <a:rPr lang="ru-RU" dirty="0"/>
              <a:t> та/</a:t>
            </a:r>
            <a:r>
              <a:rPr lang="ru-RU" dirty="0" err="1"/>
              <a:t>або</a:t>
            </a:r>
            <a:r>
              <a:rPr lang="ru-RU" dirty="0"/>
              <a:t> </a:t>
            </a:r>
            <a:r>
              <a:rPr lang="ru-RU" dirty="0" err="1"/>
              <a:t>перевізних</a:t>
            </a:r>
            <a:r>
              <a:rPr lang="ru-RU" dirty="0"/>
              <a:t> документах </a:t>
            </a:r>
            <a:r>
              <a:rPr lang="ru-RU" dirty="0" err="1"/>
              <a:t>міститься</a:t>
            </a:r>
            <a:r>
              <a:rPr lang="ru-RU" dirty="0"/>
              <a:t> </a:t>
            </a:r>
            <a:r>
              <a:rPr lang="ru-RU" dirty="0" err="1"/>
              <a:t>відповідний</a:t>
            </a:r>
            <a:r>
              <a:rPr lang="ru-RU" dirty="0"/>
              <a:t> </a:t>
            </a:r>
            <a:r>
              <a:rPr lang="ru-RU" dirty="0" err="1"/>
              <a:t>запис</a:t>
            </a:r>
            <a:r>
              <a:rPr lang="ru-RU" dirty="0"/>
              <a:t> про </a:t>
            </a:r>
            <a:r>
              <a:rPr lang="ru-RU" dirty="0" err="1"/>
              <a:t>приналежність</a:t>
            </a:r>
            <a:r>
              <a:rPr lang="ru-RU" dirty="0"/>
              <a:t> такого товару до </a:t>
            </a:r>
            <a:r>
              <a:rPr lang="ru-RU" dirty="0" err="1"/>
              <a:t>гуманітарної</a:t>
            </a:r>
            <a:r>
              <a:rPr lang="ru-RU" dirty="0"/>
              <a:t> </a:t>
            </a:r>
            <a:r>
              <a:rPr lang="ru-RU" dirty="0" err="1"/>
              <a:t>допомоги</a:t>
            </a:r>
            <a:r>
              <a:rPr lang="ru-RU" dirty="0"/>
              <a:t>. </a:t>
            </a:r>
            <a:r>
              <a:rPr lang="ru-RU" dirty="0">
                <a:hlinkClick r:id="rId1"/>
              </a:rPr>
              <a:t>https://dp.tax.gov.ua/media-ark/news-ark/578917.html</a:t>
            </a:r>
            <a:r>
              <a:rPr lang="ru-RU" dirty="0"/>
              <a:t> </a:t>
            </a:r>
            <a:endParaRPr dirty="0"/>
          </a:p>
          <a:p>
            <a:pPr marL="228600" lvl="0" indent="-228600" algn="l" rtl="0">
              <a:lnSpc>
                <a:spcPct val="90000"/>
              </a:lnSpc>
              <a:spcBef>
                <a:spcPts val="1000"/>
              </a:spcBef>
              <a:spcAft>
                <a:spcPts val="0"/>
              </a:spcAft>
              <a:buClr>
                <a:schemeClr val="dk1"/>
              </a:buClr>
              <a:buSzPct val="100000"/>
              <a:buChar char="•"/>
            </a:pPr>
            <a:r>
              <a:rPr lang="ru-RU" dirty="0" err="1">
                <a:solidFill>
                  <a:srgbClr val="FF0000"/>
                </a:solidFill>
              </a:rPr>
              <a:t>Тобто</a:t>
            </a:r>
            <a:r>
              <a:rPr lang="ru-RU" dirty="0">
                <a:solidFill>
                  <a:srgbClr val="FF0000"/>
                </a:solidFill>
              </a:rPr>
              <a:t>, ОМС – </a:t>
            </a:r>
            <a:r>
              <a:rPr lang="ru-RU" dirty="0" err="1">
                <a:solidFill>
                  <a:srgbClr val="FF0000"/>
                </a:solidFill>
              </a:rPr>
              <a:t>отримувачу</a:t>
            </a:r>
            <a:r>
              <a:rPr lang="ru-RU" dirty="0">
                <a:solidFill>
                  <a:srgbClr val="FF0000"/>
                </a:solidFill>
              </a:rPr>
              <a:t> </a:t>
            </a:r>
            <a:r>
              <a:rPr lang="ru-RU" dirty="0" err="1">
                <a:solidFill>
                  <a:srgbClr val="FF0000"/>
                </a:solidFill>
              </a:rPr>
              <a:t>слід</a:t>
            </a:r>
            <a:r>
              <a:rPr lang="ru-RU" dirty="0">
                <a:solidFill>
                  <a:srgbClr val="FF0000"/>
                </a:solidFill>
              </a:rPr>
              <a:t> </a:t>
            </a:r>
            <a:r>
              <a:rPr lang="ru-RU" dirty="0" err="1">
                <a:solidFill>
                  <a:srgbClr val="FF0000"/>
                </a:solidFill>
              </a:rPr>
              <a:t>звертати</a:t>
            </a:r>
            <a:r>
              <a:rPr lang="ru-RU" dirty="0">
                <a:solidFill>
                  <a:srgbClr val="FF0000"/>
                </a:solidFill>
              </a:rPr>
              <a:t> </a:t>
            </a:r>
            <a:r>
              <a:rPr lang="ru-RU" dirty="0" err="1">
                <a:solidFill>
                  <a:srgbClr val="FF0000"/>
                </a:solidFill>
              </a:rPr>
              <a:t>увагу</a:t>
            </a:r>
            <a:r>
              <a:rPr lang="ru-RU" dirty="0">
                <a:solidFill>
                  <a:srgbClr val="FF0000"/>
                </a:solidFill>
              </a:rPr>
              <a:t> на те, </a:t>
            </a:r>
            <a:r>
              <a:rPr lang="ru-RU" dirty="0" err="1">
                <a:solidFill>
                  <a:srgbClr val="FF0000"/>
                </a:solidFill>
              </a:rPr>
              <a:t>чи</a:t>
            </a:r>
            <a:r>
              <a:rPr lang="ru-RU" dirty="0">
                <a:solidFill>
                  <a:srgbClr val="FF0000"/>
                </a:solidFill>
              </a:rPr>
              <a:t> є </a:t>
            </a:r>
            <a:r>
              <a:rPr lang="ru-RU" dirty="0" err="1">
                <a:solidFill>
                  <a:srgbClr val="FF0000"/>
                </a:solidFill>
              </a:rPr>
              <a:t>запис</a:t>
            </a:r>
            <a:r>
              <a:rPr lang="ru-RU" dirty="0">
                <a:solidFill>
                  <a:srgbClr val="FF0000"/>
                </a:solidFill>
              </a:rPr>
              <a:t>, </a:t>
            </a:r>
            <a:r>
              <a:rPr lang="ru-RU" dirty="0" err="1">
                <a:solidFill>
                  <a:srgbClr val="FF0000"/>
                </a:solidFill>
              </a:rPr>
              <a:t>що</a:t>
            </a:r>
            <a:r>
              <a:rPr lang="ru-RU" dirty="0">
                <a:solidFill>
                  <a:srgbClr val="FF0000"/>
                </a:solidFill>
              </a:rPr>
              <a:t> товар є </a:t>
            </a:r>
            <a:r>
              <a:rPr lang="ru-RU" dirty="0" err="1">
                <a:solidFill>
                  <a:srgbClr val="FF0000"/>
                </a:solidFill>
              </a:rPr>
              <a:t>гуманітарною</a:t>
            </a:r>
            <a:r>
              <a:rPr lang="ru-RU" dirty="0">
                <a:solidFill>
                  <a:srgbClr val="FF0000"/>
                </a:solidFill>
              </a:rPr>
              <a:t> </a:t>
            </a:r>
            <a:r>
              <a:rPr lang="ru-RU" dirty="0" err="1">
                <a:solidFill>
                  <a:srgbClr val="FF0000"/>
                </a:solidFill>
              </a:rPr>
              <a:t>допомогою</a:t>
            </a:r>
            <a:r>
              <a:rPr lang="ru-RU" dirty="0">
                <a:solidFill>
                  <a:srgbClr val="FF0000"/>
                </a:solidFill>
              </a:rPr>
              <a:t>.</a:t>
            </a:r>
            <a:endParaRPr dirty="0">
              <a:solidFill>
                <a:srgbClr val="FF0000"/>
              </a:solidFill>
            </a:endParaRPr>
          </a:p>
          <a:p>
            <a:pPr marL="228600" lvl="0" indent="-228600" algn="l" rtl="0">
              <a:lnSpc>
                <a:spcPct val="90000"/>
              </a:lnSpc>
              <a:spcBef>
                <a:spcPts val="1000"/>
              </a:spcBef>
              <a:spcAft>
                <a:spcPts val="0"/>
              </a:spcAft>
              <a:buClr>
                <a:schemeClr val="dk1"/>
              </a:buClr>
              <a:buSzPct val="100000"/>
              <a:buChar char="•"/>
            </a:pPr>
            <a:r>
              <a:rPr lang="ru-RU" dirty="0" err="1"/>
              <a:t>Також</a:t>
            </a:r>
            <a:r>
              <a:rPr lang="ru-RU" dirty="0"/>
              <a:t> </a:t>
            </a:r>
            <a:r>
              <a:rPr lang="ru-RU" dirty="0" err="1"/>
              <a:t>важливим</a:t>
            </a:r>
            <a:r>
              <a:rPr lang="ru-RU" dirty="0"/>
              <a:t> для </a:t>
            </a:r>
            <a:r>
              <a:rPr lang="ru-RU" dirty="0" err="1"/>
              <a:t>розуміння</a:t>
            </a:r>
            <a:r>
              <a:rPr lang="ru-RU" dirty="0"/>
              <a:t> </a:t>
            </a:r>
            <a:r>
              <a:rPr lang="ru-RU" dirty="0" err="1"/>
              <a:t>законодавства</a:t>
            </a:r>
            <a:r>
              <a:rPr lang="ru-RU" dirty="0"/>
              <a:t> у </a:t>
            </a:r>
            <a:r>
              <a:rPr lang="ru-RU" dirty="0" err="1"/>
              <a:t>цій</a:t>
            </a:r>
            <a:r>
              <a:rPr lang="ru-RU" dirty="0"/>
              <a:t> </a:t>
            </a:r>
            <a:r>
              <a:rPr lang="ru-RU" dirty="0" err="1"/>
              <a:t>сфері</a:t>
            </a:r>
            <a:r>
              <a:rPr lang="ru-RU" dirty="0"/>
              <a:t> є те, </a:t>
            </a:r>
            <a:r>
              <a:rPr lang="ru-RU" dirty="0" err="1"/>
              <a:t>що</a:t>
            </a:r>
            <a:r>
              <a:rPr lang="ru-RU" dirty="0"/>
              <a:t> постанова № 224 </a:t>
            </a:r>
            <a:r>
              <a:rPr lang="ru-RU" dirty="0" err="1"/>
              <a:t>прийнята</a:t>
            </a:r>
            <a:r>
              <a:rPr lang="ru-RU" dirty="0"/>
              <a:t> відповідно до </a:t>
            </a:r>
            <a:r>
              <a:rPr lang="ru-RU" dirty="0" err="1"/>
              <a:t>частини</a:t>
            </a:r>
            <a:r>
              <a:rPr lang="ru-RU" dirty="0"/>
              <a:t> </a:t>
            </a:r>
            <a:r>
              <a:rPr lang="ru-RU" dirty="0" err="1"/>
              <a:t>сьомої</a:t>
            </a:r>
            <a:r>
              <a:rPr lang="ru-RU" dirty="0"/>
              <a:t> </a:t>
            </a:r>
            <a:r>
              <a:rPr lang="ru-RU" dirty="0" err="1"/>
              <a:t>статті</a:t>
            </a:r>
            <a:r>
              <a:rPr lang="ru-RU" dirty="0"/>
              <a:t> 15 Закону </a:t>
            </a:r>
            <a:r>
              <a:rPr lang="ru-RU" dirty="0" err="1"/>
              <a:t>України</a:t>
            </a:r>
            <a:r>
              <a:rPr lang="ru-RU" dirty="0"/>
              <a:t> “Про </a:t>
            </a:r>
            <a:r>
              <a:rPr lang="ru-RU" dirty="0" err="1"/>
              <a:t>гуманітарну</a:t>
            </a:r>
            <a:r>
              <a:rPr lang="ru-RU" dirty="0"/>
              <a:t> </a:t>
            </a:r>
            <a:r>
              <a:rPr lang="ru-RU" dirty="0" err="1"/>
              <a:t>допомогу</a:t>
            </a:r>
            <a:r>
              <a:rPr lang="ru-RU" dirty="0"/>
              <a:t>” та пункту 4 </a:t>
            </a:r>
            <a:r>
              <a:rPr lang="ru-RU" dirty="0" err="1"/>
              <a:t>розділу</a:t>
            </a:r>
            <a:r>
              <a:rPr lang="ru-RU" dirty="0"/>
              <a:t> II “</a:t>
            </a:r>
            <a:r>
              <a:rPr lang="ru-RU" dirty="0" err="1"/>
              <a:t>Прикінцеві</a:t>
            </a:r>
            <a:r>
              <a:rPr lang="ru-RU" dirty="0"/>
              <a:t> та </a:t>
            </a:r>
            <a:r>
              <a:rPr lang="ru-RU" dirty="0" err="1"/>
              <a:t>перехідні</a:t>
            </a:r>
            <a:r>
              <a:rPr lang="ru-RU" dirty="0"/>
              <a:t> </a:t>
            </a:r>
            <a:r>
              <a:rPr lang="ru-RU" dirty="0" err="1"/>
              <a:t>положення</a:t>
            </a:r>
            <a:r>
              <a:rPr lang="ru-RU" dirty="0"/>
              <a:t>” Закону </a:t>
            </a:r>
            <a:r>
              <a:rPr lang="ru-RU" dirty="0" err="1"/>
              <a:t>України</a:t>
            </a:r>
            <a:r>
              <a:rPr lang="ru-RU" dirty="0"/>
              <a:t> “Про </a:t>
            </a:r>
            <a:r>
              <a:rPr lang="ru-RU" dirty="0" err="1"/>
              <a:t>внесення</a:t>
            </a:r>
            <a:r>
              <a:rPr lang="ru-RU" dirty="0"/>
              <a:t> </a:t>
            </a:r>
            <a:r>
              <a:rPr lang="ru-RU" dirty="0" err="1"/>
              <a:t>змін</a:t>
            </a:r>
            <a:r>
              <a:rPr lang="ru-RU" dirty="0"/>
              <a:t> до </a:t>
            </a:r>
            <a:r>
              <a:rPr lang="ru-RU" dirty="0" err="1"/>
              <a:t>Податкового</a:t>
            </a:r>
            <a:r>
              <a:rPr lang="ru-RU" dirty="0"/>
              <a:t> кодексу </a:t>
            </a:r>
            <a:r>
              <a:rPr lang="ru-RU" dirty="0" err="1"/>
              <a:t>України</a:t>
            </a:r>
            <a:r>
              <a:rPr lang="ru-RU" dirty="0"/>
              <a:t> та </a:t>
            </a:r>
            <a:r>
              <a:rPr lang="ru-RU" dirty="0" err="1"/>
              <a:t>інших</a:t>
            </a:r>
            <a:r>
              <a:rPr lang="ru-RU" dirty="0"/>
              <a:t> </a:t>
            </a:r>
            <a:r>
              <a:rPr lang="ru-RU" dirty="0" err="1"/>
              <a:t>законодавчих</a:t>
            </a:r>
            <a:r>
              <a:rPr lang="ru-RU" dirty="0"/>
              <a:t> </a:t>
            </a:r>
            <a:r>
              <a:rPr lang="ru-RU" dirty="0" err="1"/>
              <a:t>актів</a:t>
            </a:r>
            <a:r>
              <a:rPr lang="ru-RU" dirty="0"/>
              <a:t> </a:t>
            </a:r>
            <a:r>
              <a:rPr lang="ru-RU" dirty="0" err="1"/>
              <a:t>України</a:t>
            </a:r>
            <a:r>
              <a:rPr lang="ru-RU" dirty="0"/>
              <a:t> </a:t>
            </a:r>
            <a:r>
              <a:rPr lang="ru-RU" dirty="0" err="1"/>
              <a:t>щодо</a:t>
            </a:r>
            <a:r>
              <a:rPr lang="ru-RU" dirty="0"/>
              <a:t> </a:t>
            </a:r>
            <a:r>
              <a:rPr lang="ru-RU" dirty="0" err="1"/>
              <a:t>особливостей</a:t>
            </a:r>
            <a:r>
              <a:rPr lang="ru-RU" dirty="0"/>
              <a:t> </a:t>
            </a:r>
            <a:r>
              <a:rPr lang="ru-RU" dirty="0" err="1"/>
              <a:t>оподаткування</a:t>
            </a:r>
            <a:r>
              <a:rPr lang="ru-RU" dirty="0"/>
              <a:t> та </a:t>
            </a:r>
            <a:r>
              <a:rPr lang="ru-RU" dirty="0" err="1"/>
              <a:t>подання</a:t>
            </a:r>
            <a:r>
              <a:rPr lang="ru-RU" dirty="0"/>
              <a:t> </a:t>
            </a:r>
            <a:r>
              <a:rPr lang="ru-RU" dirty="0" err="1"/>
              <a:t>звітності</a:t>
            </a:r>
            <a:r>
              <a:rPr lang="ru-RU" dirty="0"/>
              <a:t> у </a:t>
            </a:r>
            <a:r>
              <a:rPr lang="ru-RU" dirty="0" err="1"/>
              <a:t>період</a:t>
            </a:r>
            <a:r>
              <a:rPr lang="ru-RU" dirty="0"/>
              <a:t> </a:t>
            </a:r>
            <a:r>
              <a:rPr lang="ru-RU" dirty="0" err="1"/>
              <a:t>дії</a:t>
            </a:r>
            <a:r>
              <a:rPr lang="ru-RU" dirty="0"/>
              <a:t> </a:t>
            </a:r>
            <a:r>
              <a:rPr lang="ru-RU" dirty="0" err="1"/>
              <a:t>воєнного</a:t>
            </a:r>
            <a:r>
              <a:rPr lang="ru-RU" dirty="0"/>
              <a:t> стану”.</a:t>
            </a:r>
            <a:endParaRPr dirty="0"/>
          </a:p>
          <a:p>
            <a:pPr marL="228600" lvl="0" indent="-228600" algn="l" rtl="0">
              <a:lnSpc>
                <a:spcPct val="90000"/>
              </a:lnSpc>
              <a:spcBef>
                <a:spcPts val="1000"/>
              </a:spcBef>
              <a:spcAft>
                <a:spcPts val="0"/>
              </a:spcAft>
              <a:buClr>
                <a:schemeClr val="dk1"/>
              </a:buClr>
              <a:buSzPct val="100000"/>
              <a:buChar char="•"/>
            </a:pPr>
            <a:r>
              <a:rPr lang="ru-RU" dirty="0" err="1"/>
              <a:t>Тобто</a:t>
            </a:r>
            <a:r>
              <a:rPr lang="ru-RU" dirty="0"/>
              <a:t>, </a:t>
            </a:r>
            <a:r>
              <a:rPr lang="ru-RU" dirty="0" err="1"/>
              <a:t>мова</a:t>
            </a:r>
            <a:r>
              <a:rPr lang="ru-RU" dirty="0"/>
              <a:t> </a:t>
            </a:r>
            <a:r>
              <a:rPr lang="ru-RU" dirty="0" err="1"/>
              <a:t>йде</a:t>
            </a:r>
            <a:r>
              <a:rPr lang="ru-RU" dirty="0"/>
              <a:t> не про </a:t>
            </a:r>
            <a:r>
              <a:rPr lang="ru-RU" dirty="0" err="1"/>
              <a:t>благодійну</a:t>
            </a:r>
            <a:r>
              <a:rPr lang="ru-RU" dirty="0"/>
              <a:t> </a:t>
            </a:r>
            <a:r>
              <a:rPr lang="ru-RU" dirty="0" err="1"/>
              <a:t>діяльність</a:t>
            </a:r>
            <a:r>
              <a:rPr lang="ru-RU" dirty="0"/>
              <a:t> і </a:t>
            </a:r>
            <a:r>
              <a:rPr lang="ru-RU" dirty="0" err="1"/>
              <a:t>допомогу</a:t>
            </a:r>
            <a:r>
              <a:rPr lang="ru-RU" dirty="0"/>
              <a:t>, а </a:t>
            </a:r>
            <a:r>
              <a:rPr lang="ru-RU" dirty="0" err="1"/>
              <a:t>суто</a:t>
            </a:r>
            <a:r>
              <a:rPr lang="ru-RU" dirty="0"/>
              <a:t> про </a:t>
            </a:r>
            <a:r>
              <a:rPr lang="ru-RU" dirty="0" err="1"/>
              <a:t>гуманітарну</a:t>
            </a:r>
            <a:r>
              <a:rPr lang="ru-RU" dirty="0"/>
              <a:t> </a:t>
            </a:r>
            <a:r>
              <a:rPr lang="ru-RU" dirty="0" err="1"/>
              <a:t>допомогу.А</a:t>
            </a:r>
            <a:r>
              <a:rPr lang="ru-RU" dirty="0"/>
              <a:t> </a:t>
            </a:r>
            <a:r>
              <a:rPr lang="ru-RU" dirty="0" err="1"/>
              <a:t>ці</a:t>
            </a:r>
            <a:r>
              <a:rPr lang="ru-RU" dirty="0"/>
              <a:t> </a:t>
            </a:r>
            <a:r>
              <a:rPr lang="ru-RU" dirty="0" err="1"/>
              <a:t>поняття</a:t>
            </a:r>
            <a:r>
              <a:rPr lang="ru-RU" dirty="0"/>
              <a:t> не </a:t>
            </a:r>
            <a:r>
              <a:rPr lang="ru-RU" dirty="0" err="1"/>
              <a:t>тотожні</a:t>
            </a:r>
            <a:r>
              <a:rPr lang="ru-RU" dirty="0"/>
              <a:t>, </a:t>
            </a:r>
            <a:r>
              <a:rPr lang="ru-RU" dirty="0" err="1"/>
              <a:t>що</a:t>
            </a:r>
            <a:r>
              <a:rPr lang="ru-RU" dirty="0"/>
              <a:t> </a:t>
            </a:r>
            <a:r>
              <a:rPr lang="ru-RU" dirty="0" err="1"/>
              <a:t>засвідчує</a:t>
            </a:r>
            <a:r>
              <a:rPr lang="ru-RU" dirty="0"/>
              <a:t>, </a:t>
            </a:r>
            <a:r>
              <a:rPr lang="ru-RU" dirty="0" err="1"/>
              <a:t>зокрема</a:t>
            </a:r>
            <a:r>
              <a:rPr lang="ru-RU" dirty="0"/>
              <a:t>, </a:t>
            </a:r>
            <a:r>
              <a:rPr lang="ru-RU" dirty="0" err="1"/>
              <a:t>наявність</a:t>
            </a:r>
            <a:r>
              <a:rPr lang="ru-RU" dirty="0"/>
              <a:t> </a:t>
            </a:r>
            <a:r>
              <a:rPr lang="ru-RU" dirty="0" err="1"/>
              <a:t>двох</a:t>
            </a:r>
            <a:r>
              <a:rPr lang="ru-RU" dirty="0"/>
              <a:t> </a:t>
            </a:r>
            <a:r>
              <a:rPr lang="ru-RU" dirty="0" err="1"/>
              <a:t>різних</a:t>
            </a:r>
            <a:r>
              <a:rPr lang="ru-RU" dirty="0"/>
              <a:t> </a:t>
            </a:r>
            <a:r>
              <a:rPr lang="ru-RU" dirty="0" err="1"/>
              <a:t>профільних</a:t>
            </a:r>
            <a:r>
              <a:rPr lang="ru-RU" dirty="0"/>
              <a:t> </a:t>
            </a:r>
            <a:r>
              <a:rPr lang="ru-RU" dirty="0" err="1"/>
              <a:t>законів</a:t>
            </a:r>
            <a:r>
              <a:rPr lang="ru-RU" dirty="0"/>
              <a:t>.</a:t>
            </a:r>
            <a:endParaRPr dirty="0"/>
          </a:p>
          <a:p>
            <a:pPr marL="228600" lvl="0" indent="-7747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57"/>
          <p:cNvSpPr txBox="1">
            <a:spLocks noGrp="1"/>
          </p:cNvSpPr>
          <p:nvPr>
            <p:ph type="body" idx="1"/>
          </p:nvPr>
        </p:nvSpPr>
        <p:spPr>
          <a:xfrm>
            <a:off x="353962" y="406165"/>
            <a:ext cx="11631560" cy="5512853"/>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120000"/>
              </a:lnSpc>
              <a:spcBef>
                <a:spcPts val="0"/>
              </a:spcBef>
              <a:spcAft>
                <a:spcPts val="0"/>
              </a:spcAft>
              <a:buClr>
                <a:schemeClr val="dk1"/>
              </a:buClr>
              <a:buSzPct val="100000"/>
              <a:buChar char="•"/>
            </a:pPr>
            <a:r>
              <a:rPr lang="ru-RU" dirty="0" err="1"/>
              <a:t>Оскільки</a:t>
            </a:r>
            <a:r>
              <a:rPr lang="ru-RU" dirty="0"/>
              <a:t> </a:t>
            </a:r>
            <a:r>
              <a:rPr lang="ru-RU" dirty="0" err="1"/>
              <a:t>така</a:t>
            </a:r>
            <a:r>
              <a:rPr lang="ru-RU" dirty="0"/>
              <a:t> </a:t>
            </a:r>
            <a:r>
              <a:rPr lang="ru-RU" dirty="0" err="1"/>
              <a:t>діяльність</a:t>
            </a:r>
            <a:r>
              <a:rPr lang="ru-RU" dirty="0"/>
              <a:t> органу </a:t>
            </a:r>
            <a:r>
              <a:rPr lang="ru-RU" dirty="0" err="1"/>
              <a:t>місцевого</a:t>
            </a:r>
            <a:r>
              <a:rPr lang="ru-RU" dirty="0"/>
              <a:t> </a:t>
            </a:r>
            <a:r>
              <a:rPr lang="ru-RU" dirty="0" err="1"/>
              <a:t>самоврядування</a:t>
            </a:r>
            <a:r>
              <a:rPr lang="ru-RU" dirty="0"/>
              <a:t> не є </a:t>
            </a:r>
            <a:r>
              <a:rPr lang="ru-RU" dirty="0" err="1"/>
              <a:t>його</a:t>
            </a:r>
            <a:r>
              <a:rPr lang="ru-RU" dirty="0"/>
              <a:t> основною </a:t>
            </a:r>
            <a:r>
              <a:rPr lang="ru-RU" dirty="0" err="1"/>
              <a:t>діяльністю</a:t>
            </a:r>
            <a:r>
              <a:rPr lang="ru-RU" dirty="0"/>
              <a:t>, вона не </a:t>
            </a:r>
            <a:r>
              <a:rPr lang="ru-RU" dirty="0" err="1"/>
              <a:t>може</a:t>
            </a:r>
            <a:r>
              <a:rPr lang="ru-RU" dirty="0"/>
              <a:t> бути </a:t>
            </a:r>
            <a:r>
              <a:rPr lang="ru-RU" dirty="0" err="1"/>
              <a:t>відображена</a:t>
            </a:r>
            <a:r>
              <a:rPr lang="ru-RU" dirty="0"/>
              <a:t> за КФК 0113 “</a:t>
            </a:r>
            <a:r>
              <a:rPr lang="ru-RU" dirty="0" err="1"/>
              <a:t>Вищі</a:t>
            </a:r>
            <a:r>
              <a:rPr lang="ru-RU" dirty="0"/>
              <a:t> </a:t>
            </a:r>
            <a:r>
              <a:rPr lang="ru-RU" dirty="0" err="1"/>
              <a:t>органи</a:t>
            </a:r>
            <a:r>
              <a:rPr lang="ru-RU" dirty="0"/>
              <a:t> державного </a:t>
            </a:r>
            <a:r>
              <a:rPr lang="ru-RU" dirty="0" err="1"/>
              <a:t>управління</a:t>
            </a:r>
            <a:r>
              <a:rPr lang="ru-RU" dirty="0"/>
              <a:t>, </a:t>
            </a:r>
            <a:r>
              <a:rPr lang="ru-RU" dirty="0" err="1"/>
              <a:t>органи</a:t>
            </a:r>
            <a:r>
              <a:rPr lang="ru-RU" dirty="0"/>
              <a:t> </a:t>
            </a:r>
            <a:r>
              <a:rPr lang="ru-RU" dirty="0" err="1"/>
              <a:t>місцевої</a:t>
            </a:r>
            <a:r>
              <a:rPr lang="ru-RU" dirty="0"/>
              <a:t> </a:t>
            </a:r>
            <a:r>
              <a:rPr lang="ru-RU" dirty="0" err="1"/>
              <a:t>влади</a:t>
            </a:r>
            <a:r>
              <a:rPr lang="ru-RU" dirty="0"/>
              <a:t> та </a:t>
            </a:r>
            <a:r>
              <a:rPr lang="ru-RU" dirty="0" err="1"/>
              <a:t>місцевого</a:t>
            </a:r>
            <a:r>
              <a:rPr lang="ru-RU" dirty="0"/>
              <a:t> </a:t>
            </a:r>
            <a:r>
              <a:rPr lang="ru-RU" dirty="0" err="1"/>
              <a:t>самоврядування</a:t>
            </a:r>
            <a:r>
              <a:rPr lang="ru-RU" dirty="0"/>
              <a:t> , КПКВ 0150 “</a:t>
            </a:r>
            <a:r>
              <a:rPr lang="ru-RU" dirty="0" err="1"/>
              <a:t>Організаційне</a:t>
            </a:r>
            <a:r>
              <a:rPr lang="ru-RU" dirty="0"/>
              <a:t>, </a:t>
            </a:r>
            <a:r>
              <a:rPr lang="ru-RU" dirty="0" err="1"/>
              <a:t>інформаційно-аналітичне</a:t>
            </a:r>
            <a:r>
              <a:rPr lang="ru-RU" dirty="0"/>
              <a:t> та </a:t>
            </a:r>
            <a:r>
              <a:rPr lang="ru-RU" dirty="0" err="1"/>
              <a:t>матеріально-технічне</a:t>
            </a:r>
            <a:r>
              <a:rPr lang="ru-RU" dirty="0"/>
              <a:t> </a:t>
            </a:r>
            <a:r>
              <a:rPr lang="ru-RU" dirty="0" err="1"/>
              <a:t>забезпечення</a:t>
            </a:r>
            <a:r>
              <a:rPr lang="ru-RU" dirty="0"/>
              <a:t> </a:t>
            </a:r>
            <a:r>
              <a:rPr lang="ru-RU" dirty="0" err="1"/>
              <a:t>діяльності</a:t>
            </a:r>
            <a:r>
              <a:rPr lang="ru-RU" dirty="0"/>
              <a:t> </a:t>
            </a:r>
            <a:r>
              <a:rPr lang="ru-RU" dirty="0" err="1"/>
              <a:t>обласної</a:t>
            </a:r>
            <a:r>
              <a:rPr lang="ru-RU" dirty="0"/>
              <a:t> ради, </a:t>
            </a:r>
            <a:r>
              <a:rPr lang="ru-RU" dirty="0" err="1"/>
              <a:t>районної</a:t>
            </a:r>
            <a:r>
              <a:rPr lang="ru-RU" dirty="0"/>
              <a:t> ради, </a:t>
            </a:r>
            <a:r>
              <a:rPr lang="ru-RU" dirty="0" err="1"/>
              <a:t>районної</a:t>
            </a:r>
            <a:r>
              <a:rPr lang="ru-RU" dirty="0"/>
              <a:t> у </a:t>
            </a:r>
            <a:r>
              <a:rPr lang="ru-RU" dirty="0" err="1"/>
              <a:t>місті</a:t>
            </a:r>
            <a:r>
              <a:rPr lang="ru-RU" dirty="0"/>
              <a:t> ради (у </a:t>
            </a:r>
            <a:r>
              <a:rPr lang="ru-RU" dirty="0" err="1"/>
              <a:t>разі</a:t>
            </a:r>
            <a:r>
              <a:rPr lang="ru-RU" dirty="0"/>
              <a:t> </a:t>
            </a:r>
            <a:r>
              <a:rPr lang="ru-RU" dirty="0" err="1"/>
              <a:t>її</a:t>
            </a:r>
            <a:r>
              <a:rPr lang="ru-RU" dirty="0"/>
              <a:t> </a:t>
            </a:r>
            <a:r>
              <a:rPr lang="ru-RU" dirty="0" err="1"/>
              <a:t>створення</a:t>
            </a:r>
            <a:r>
              <a:rPr lang="ru-RU" dirty="0"/>
              <a:t>), </a:t>
            </a:r>
            <a:r>
              <a:rPr lang="ru-RU" dirty="0" err="1"/>
              <a:t>міської</a:t>
            </a:r>
            <a:r>
              <a:rPr lang="ru-RU" dirty="0"/>
              <a:t>, </a:t>
            </a:r>
            <a:r>
              <a:rPr lang="ru-RU" dirty="0" err="1"/>
              <a:t>селищної</a:t>
            </a:r>
            <a:r>
              <a:rPr lang="ru-RU" dirty="0"/>
              <a:t>, </a:t>
            </a:r>
            <a:r>
              <a:rPr lang="ru-RU" dirty="0" err="1"/>
              <a:t>сільської</a:t>
            </a:r>
            <a:r>
              <a:rPr lang="ru-RU" dirty="0"/>
              <a:t> рад” </a:t>
            </a:r>
            <a:r>
              <a:rPr lang="ru-RU" dirty="0" err="1"/>
              <a:t>якщо</a:t>
            </a:r>
            <a:r>
              <a:rPr lang="ru-RU" dirty="0"/>
              <a:t> таким </a:t>
            </a:r>
            <a:r>
              <a:rPr lang="ru-RU" dirty="0" err="1"/>
              <a:t>отримувачем</a:t>
            </a:r>
            <a:r>
              <a:rPr lang="ru-RU" dirty="0"/>
              <a:t> є </a:t>
            </a:r>
            <a:r>
              <a:rPr lang="ru-RU" dirty="0" err="1"/>
              <a:t>безпосередньо</a:t>
            </a:r>
            <a:r>
              <a:rPr lang="ru-RU" dirty="0"/>
              <a:t> </a:t>
            </a:r>
            <a:r>
              <a:rPr lang="ru-RU" dirty="0" err="1"/>
              <a:t>сільська</a:t>
            </a:r>
            <a:r>
              <a:rPr lang="ru-RU" dirty="0"/>
              <a:t>, </a:t>
            </a:r>
            <a:r>
              <a:rPr lang="ru-RU" dirty="0" err="1"/>
              <a:t>селищна</a:t>
            </a:r>
            <a:r>
              <a:rPr lang="ru-RU" dirty="0"/>
              <a:t>, </a:t>
            </a:r>
            <a:r>
              <a:rPr lang="ru-RU" dirty="0" err="1"/>
              <a:t>міська</a:t>
            </a:r>
            <a:r>
              <a:rPr lang="ru-RU" dirty="0"/>
              <a:t> рада </a:t>
            </a:r>
            <a:r>
              <a:rPr lang="ru-RU" dirty="0" err="1"/>
              <a:t>чи</a:t>
            </a:r>
            <a:r>
              <a:rPr lang="ru-RU" dirty="0"/>
              <a:t> КПКВ 0160 “</a:t>
            </a:r>
            <a:r>
              <a:rPr lang="ru-RU" dirty="0" err="1"/>
              <a:t>Керівництво</a:t>
            </a:r>
            <a:r>
              <a:rPr lang="ru-RU" dirty="0"/>
              <a:t> і </a:t>
            </a:r>
            <a:r>
              <a:rPr lang="ru-RU" dirty="0" err="1"/>
              <a:t>управління</a:t>
            </a:r>
            <a:r>
              <a:rPr lang="ru-RU" dirty="0"/>
              <a:t> у </a:t>
            </a:r>
            <a:r>
              <a:rPr lang="ru-RU" dirty="0" err="1"/>
              <a:t>відповідній</a:t>
            </a:r>
            <a:r>
              <a:rPr lang="ru-RU" dirty="0"/>
              <a:t> </a:t>
            </a:r>
            <a:r>
              <a:rPr lang="ru-RU" dirty="0" err="1"/>
              <a:t>сфері</a:t>
            </a:r>
            <a:r>
              <a:rPr lang="ru-RU" dirty="0"/>
              <a:t> у </a:t>
            </a:r>
            <a:r>
              <a:rPr lang="ru-RU" dirty="0" err="1"/>
              <a:t>містах</a:t>
            </a:r>
            <a:r>
              <a:rPr lang="ru-RU" dirty="0"/>
              <a:t> (</a:t>
            </a:r>
            <a:r>
              <a:rPr lang="ru-RU" dirty="0" err="1"/>
              <a:t>місті</a:t>
            </a:r>
            <a:r>
              <a:rPr lang="ru-RU" dirty="0"/>
              <a:t> </a:t>
            </a:r>
            <a:r>
              <a:rPr lang="ru-RU" dirty="0" err="1"/>
              <a:t>Києві</a:t>
            </a:r>
            <a:r>
              <a:rPr lang="ru-RU" dirty="0"/>
              <a:t>), селищах, селах, </a:t>
            </a:r>
            <a:r>
              <a:rPr lang="ru-RU" dirty="0" err="1"/>
              <a:t>територіальних</a:t>
            </a:r>
            <a:r>
              <a:rPr lang="ru-RU" dirty="0"/>
              <a:t> громадах””, </a:t>
            </a:r>
            <a:r>
              <a:rPr lang="ru-RU" dirty="0" err="1"/>
              <a:t>якщо</a:t>
            </a:r>
            <a:r>
              <a:rPr lang="ru-RU" dirty="0"/>
              <a:t> </a:t>
            </a:r>
            <a:r>
              <a:rPr lang="ru-RU" dirty="0" err="1"/>
              <a:t>отримувачем</a:t>
            </a:r>
            <a:r>
              <a:rPr lang="ru-RU" dirty="0"/>
              <a:t> є </a:t>
            </a:r>
            <a:r>
              <a:rPr lang="ru-RU" dirty="0" err="1"/>
              <a:t>виконавчий</a:t>
            </a:r>
            <a:r>
              <a:rPr lang="ru-RU" dirty="0"/>
              <a:t> орган </a:t>
            </a:r>
            <a:r>
              <a:rPr lang="ru-RU" dirty="0" err="1"/>
              <a:t>відповідної</a:t>
            </a:r>
            <a:r>
              <a:rPr lang="ru-RU" dirty="0"/>
              <a:t> ради.</a:t>
            </a:r>
            <a:endParaRPr dirty="0"/>
          </a:p>
          <a:p>
            <a:pPr marL="228600" lvl="0" indent="-228600" algn="l" rtl="0">
              <a:lnSpc>
                <a:spcPct val="120000"/>
              </a:lnSpc>
              <a:spcBef>
                <a:spcPts val="1000"/>
              </a:spcBef>
              <a:spcAft>
                <a:spcPts val="0"/>
              </a:spcAft>
              <a:buClr>
                <a:schemeClr val="dk1"/>
              </a:buClr>
              <a:buSzPct val="100000"/>
              <a:buChar char="•"/>
            </a:pPr>
            <a:r>
              <a:rPr lang="ru-RU" dirty="0"/>
              <a:t> Наказ </a:t>
            </a:r>
            <a:r>
              <a:rPr lang="ru-RU" dirty="0" err="1"/>
              <a:t>Міністерства</a:t>
            </a:r>
            <a:r>
              <a:rPr lang="ru-RU" dirty="0"/>
              <a:t> </a:t>
            </a:r>
            <a:r>
              <a:rPr lang="ru-RU" dirty="0" err="1"/>
              <a:t>фінансів</a:t>
            </a:r>
            <a:r>
              <a:rPr lang="ru-RU" dirty="0"/>
              <a:t> </a:t>
            </a:r>
            <a:r>
              <a:rPr lang="ru-RU" dirty="0" err="1"/>
              <a:t>України</a:t>
            </a:r>
            <a:r>
              <a:rPr lang="ru-RU" dirty="0"/>
              <a:t> від 20.09.2017  № 793 “</a:t>
            </a:r>
            <a:r>
              <a:rPr lang="ru-RU" dirty="0">
                <a:hlinkClick r:id="rId1"/>
              </a:rPr>
              <a:t>Про </a:t>
            </a:r>
            <a:r>
              <a:rPr lang="ru-RU" dirty="0" err="1">
                <a:hlinkClick r:id="rId1"/>
              </a:rPr>
              <a:t>затвердження</a:t>
            </a:r>
            <a:r>
              <a:rPr lang="ru-RU" dirty="0">
                <a:hlinkClick r:id="rId1"/>
              </a:rPr>
              <a:t> </a:t>
            </a:r>
            <a:r>
              <a:rPr lang="ru-RU" dirty="0" err="1">
                <a:hlinkClick r:id="rId1"/>
              </a:rPr>
              <a:t>складових</a:t>
            </a:r>
            <a:r>
              <a:rPr lang="ru-RU" dirty="0">
                <a:hlinkClick r:id="rId1"/>
              </a:rPr>
              <a:t> </a:t>
            </a:r>
            <a:r>
              <a:rPr lang="ru-RU" dirty="0" err="1">
                <a:hlinkClick r:id="rId1"/>
              </a:rPr>
              <a:t>Програмної</a:t>
            </a:r>
            <a:r>
              <a:rPr lang="ru-RU" dirty="0">
                <a:hlinkClick r:id="rId1"/>
              </a:rPr>
              <a:t> </a:t>
            </a:r>
            <a:r>
              <a:rPr lang="ru-RU" dirty="0" err="1">
                <a:hlinkClick r:id="rId1"/>
              </a:rPr>
              <a:t>класифікації</a:t>
            </a:r>
            <a:r>
              <a:rPr lang="ru-RU" dirty="0">
                <a:hlinkClick r:id="rId1"/>
              </a:rPr>
              <a:t> </a:t>
            </a:r>
            <a:r>
              <a:rPr lang="ru-RU" dirty="0" err="1">
                <a:hlinkClick r:id="rId1"/>
              </a:rPr>
              <a:t>видатків</a:t>
            </a:r>
            <a:r>
              <a:rPr lang="ru-RU" dirty="0">
                <a:hlinkClick r:id="rId1"/>
              </a:rPr>
              <a:t> та </a:t>
            </a:r>
            <a:r>
              <a:rPr lang="ru-RU" dirty="0" err="1">
                <a:hlinkClick r:id="rId1"/>
              </a:rPr>
              <a:t>кредитування</a:t>
            </a:r>
            <a:r>
              <a:rPr lang="ru-RU" dirty="0">
                <a:hlinkClick r:id="rId1"/>
              </a:rPr>
              <a:t> </a:t>
            </a:r>
            <a:r>
              <a:rPr lang="ru-RU" dirty="0" err="1">
                <a:hlinkClick r:id="rId1"/>
              </a:rPr>
              <a:t>місцевого</a:t>
            </a:r>
            <a:r>
              <a:rPr lang="ru-RU" dirty="0">
                <a:hlinkClick r:id="rId1"/>
              </a:rPr>
              <a:t> бюджету</a:t>
            </a:r>
            <a:r>
              <a:rPr lang="ru-RU" dirty="0"/>
              <a:t>” </a:t>
            </a:r>
            <a:r>
              <a:rPr lang="ru-RU" dirty="0" err="1"/>
              <a:t>передбачає</a:t>
            </a:r>
            <a:r>
              <a:rPr lang="ru-RU" dirty="0"/>
              <a:t>, </a:t>
            </a:r>
            <a:r>
              <a:rPr lang="ru-RU" dirty="0" err="1"/>
              <a:t>що</a:t>
            </a:r>
            <a:r>
              <a:rPr lang="ru-RU" dirty="0"/>
              <a:t> для </a:t>
            </a:r>
            <a:r>
              <a:rPr lang="ru-RU" dirty="0" err="1"/>
              <a:t>інших</a:t>
            </a:r>
            <a:r>
              <a:rPr lang="ru-RU" dirty="0"/>
              <a:t> </a:t>
            </a:r>
            <a:r>
              <a:rPr lang="ru-RU" dirty="0" err="1"/>
              <a:t>видів</a:t>
            </a:r>
            <a:r>
              <a:rPr lang="ru-RU" dirty="0"/>
              <a:t> </a:t>
            </a:r>
            <a:r>
              <a:rPr lang="ru-RU" dirty="0" err="1"/>
              <a:t>діяльності</a:t>
            </a:r>
            <a:r>
              <a:rPr lang="ru-RU" dirty="0"/>
              <a:t> </a:t>
            </a:r>
            <a:r>
              <a:rPr lang="ru-RU" dirty="0" err="1"/>
              <a:t>органів</a:t>
            </a:r>
            <a:r>
              <a:rPr lang="ru-RU" dirty="0"/>
              <a:t> </a:t>
            </a:r>
            <a:r>
              <a:rPr lang="ru-RU" dirty="0" err="1"/>
              <a:t>місцевого</a:t>
            </a:r>
            <a:r>
              <a:rPr lang="ru-RU" dirty="0"/>
              <a:t> </a:t>
            </a:r>
            <a:r>
              <a:rPr lang="ru-RU" dirty="0" err="1"/>
              <a:t>самоврядування</a:t>
            </a:r>
            <a:r>
              <a:rPr lang="ru-RU" dirty="0"/>
              <a:t> </a:t>
            </a:r>
            <a:r>
              <a:rPr lang="ru-RU" dirty="0" err="1"/>
              <a:t>використовується</a:t>
            </a:r>
            <a:r>
              <a:rPr lang="ru-RU" dirty="0"/>
              <a:t> КПКВ 0180 “</a:t>
            </a:r>
            <a:r>
              <a:rPr lang="ru-RU" dirty="0" err="1"/>
              <a:t>Інша</a:t>
            </a:r>
            <a:r>
              <a:rPr lang="ru-RU" dirty="0"/>
              <a:t> </a:t>
            </a:r>
            <a:r>
              <a:rPr lang="ru-RU" dirty="0" err="1"/>
              <a:t>діяльність</a:t>
            </a:r>
            <a:r>
              <a:rPr lang="ru-RU" dirty="0"/>
              <a:t> у </a:t>
            </a:r>
            <a:r>
              <a:rPr lang="ru-RU" dirty="0" err="1"/>
              <a:t>сфері</a:t>
            </a:r>
            <a:r>
              <a:rPr lang="ru-RU" dirty="0"/>
              <a:t> державного </a:t>
            </a:r>
            <a:r>
              <a:rPr lang="ru-RU" dirty="0" err="1"/>
              <a:t>управління</a:t>
            </a:r>
            <a:r>
              <a:rPr lang="ru-RU" dirty="0"/>
              <a:t>”, КФК 0133 “</a:t>
            </a:r>
            <a:r>
              <a:rPr lang="ru-RU" dirty="0" err="1"/>
              <a:t>Інша</a:t>
            </a:r>
            <a:r>
              <a:rPr lang="ru-RU" dirty="0"/>
              <a:t> </a:t>
            </a:r>
            <a:r>
              <a:rPr lang="ru-RU" dirty="0" err="1"/>
              <a:t>діяльність</a:t>
            </a:r>
            <a:r>
              <a:rPr lang="ru-RU" dirty="0"/>
              <a:t> у </a:t>
            </a:r>
            <a:r>
              <a:rPr lang="ru-RU" dirty="0" err="1"/>
              <a:t>сфері</a:t>
            </a:r>
            <a:r>
              <a:rPr lang="ru-RU" dirty="0"/>
              <a:t> державного </a:t>
            </a:r>
            <a:r>
              <a:rPr lang="ru-RU" dirty="0" err="1"/>
              <a:t>управління</a:t>
            </a:r>
            <a:r>
              <a:rPr lang="ru-RU" dirty="0"/>
              <a:t>”.</a:t>
            </a:r>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5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ru-RU"/>
              <a:t>У випадку надходжень гуманітарної допомоги ( операції у натуральній формі), вносяться зміни до спеціального фонду кошторису за відповідними підгрупами власних надходжень та відповідних видатків шляхом збільшення планових показників з урахуванням фактичного обсягу цих операцій за умови відсутності або перевищення таких планових показників.</a:t>
            </a:r>
            <a:endParaRPr lang="ru-RU"/>
          </a:p>
          <a:p>
            <a:pPr marL="228600" lvl="0" indent="-228600" algn="l" rtl="0">
              <a:lnSpc>
                <a:spcPct val="90000"/>
              </a:lnSpc>
              <a:spcBef>
                <a:spcPts val="1000"/>
              </a:spcBef>
              <a:spcAft>
                <a:spcPts val="0"/>
              </a:spcAft>
              <a:buClr>
                <a:schemeClr val="dk1"/>
              </a:buClr>
              <a:buSzPts val="2800"/>
              <a:buChar char="•"/>
            </a:pPr>
            <a:r>
              <a:rPr lang="ru-RU"/>
              <a:t>Розпорядники упорядковують бюджетні зобов’язання з урахуванням внесених до спеціального фонду кошторису змін.</a:t>
            </a:r>
            <a:endParaRPr lang="ru-RU"/>
          </a:p>
          <a:p>
            <a:pPr marL="228600" lvl="0" indent="-50800" algn="l" rtl="0">
              <a:lnSpc>
                <a:spcPct val="90000"/>
              </a:lnSpc>
              <a:spcBef>
                <a:spcPts val="1000"/>
              </a:spcBef>
              <a:spcAft>
                <a:spcPts val="0"/>
              </a:spcAft>
              <a:buClr>
                <a:schemeClr val="dk1"/>
              </a:buClr>
              <a:buSzPts val="2800"/>
              <a:buNone/>
            </a:p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59"/>
          <p:cNvSpPr txBox="1">
            <a:spLocks noGrp="1"/>
          </p:cNvSpPr>
          <p:nvPr>
            <p:ph type="body" idx="1"/>
          </p:nvPr>
        </p:nvSpPr>
        <p:spPr>
          <a:xfrm>
            <a:off x="763555" y="500678"/>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ru-RU"/>
              <a:t>Органи Казначейства ведуть облік таких змін, провадять видатки спеціального фонду бюджету за власними надходженнями на підставі кошторисів з урахуванням внесених до них змін без внесення змін до бюджетного розпису та відображають у звітності про виконання бюджетів планові показники за спеціальним фондом бюджету з урахуванням внесених змін до кошторисів.</a:t>
            </a:r>
            <a:endParaRPr lang="ru-RU"/>
          </a:p>
          <a:p>
            <a:pPr marL="0" lvl="0" indent="0" algn="l" rtl="0">
              <a:lnSpc>
                <a:spcPct val="90000"/>
              </a:lnSpc>
              <a:spcBef>
                <a:spcPts val="1000"/>
              </a:spcBef>
              <a:spcAft>
                <a:spcPts val="0"/>
              </a:spcAft>
              <a:buClr>
                <a:schemeClr val="dk1"/>
              </a:buClr>
              <a:buSzPct val="100000"/>
              <a:buNone/>
            </a:pPr>
            <a:r>
              <a:rPr lang="ru-RU" b="1" i="1"/>
              <a:t>Таким чином, оскільки орган місцевого самоврядування не є набувачем гуманітарної допомоги, не використовує такі надходження для реалізації власної основної діяльності,  а в рамках здійснення додаткової діяльності органу місцевого самоврядування передає гуманітарну допомогу набувачам, бюджетним установам,   облік надходжень такої допомоги здійснюється за ККД 25020200 КПКВ 0180 КФК 0133. </a:t>
            </a:r>
            <a:endParaRPr lang="ru-RU" b="1" i="1"/>
          </a:p>
          <a:p>
            <a:pPr marL="228600" lvl="0" indent="-64135" algn="l" rtl="0">
              <a:lnSpc>
                <a:spcPct val="90000"/>
              </a:lnSpc>
              <a:spcBef>
                <a:spcPts val="1000"/>
              </a:spcBef>
              <a:spcAft>
                <a:spcPts val="0"/>
              </a:spcAft>
              <a:buClr>
                <a:schemeClr val="dk1"/>
              </a:buClr>
              <a:buSzPct val="100000"/>
              <a:buNone/>
            </a:p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6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FF0000"/>
              </a:buClr>
              <a:buSzPts val="2400"/>
              <a:buFont typeface="Calibri" panose="020F0502020204030204"/>
              <a:buNone/>
            </a:pPr>
            <a:r>
              <a:rPr lang="ru-RU" sz="2400">
                <a:solidFill>
                  <a:srgbClr val="FF0000"/>
                </a:solidFill>
              </a:rPr>
              <a:t>Як проводити видатки (за рахунок місцевого бюджету) на придбання паливо-мастильних матеріалів для доставлення гуманітарної допомоги та за яким КПКВК? Чи є обов'язковим прийняття місцевої програми для фінансування вищезазначеного заходу?</a:t>
            </a:r>
            <a:endParaRPr sz="2400">
              <a:solidFill>
                <a:srgbClr val="FF0000"/>
              </a:solidFill>
            </a:endParaRPr>
          </a:p>
        </p:txBody>
      </p:sp>
      <p:sp>
        <p:nvSpPr>
          <p:cNvPr id="344" name="Google Shape;344;p6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ru-RU"/>
              <a:t>Відповідно до статті 91 БКУ в місцевих бюджетах  можуть передбачатися кошти на фінансування програм, пов'язаних з виконанням власних повноважень, затверджених відповідними місцевими радами. Тому прийняття програми на такі заходи є обов’язковим.</a:t>
            </a:r>
            <a:endParaRPr lang="ru-RU"/>
          </a:p>
          <a:p>
            <a:pPr marL="0" lvl="0" indent="0" algn="l" rtl="0">
              <a:lnSpc>
                <a:spcPct val="90000"/>
              </a:lnSpc>
              <a:spcBef>
                <a:spcPts val="1000"/>
              </a:spcBef>
              <a:spcAft>
                <a:spcPts val="0"/>
              </a:spcAft>
              <a:buClr>
                <a:schemeClr val="dk1"/>
              </a:buClr>
              <a:buSzPct val="100000"/>
              <a:buNone/>
            </a:pPr>
            <a:r>
              <a:rPr lang="ru-RU"/>
              <a:t>1. Здійснення видатків з місцевих бюджетів з метою реалізації господарських потреб не бюджетних установ може відбуватися наступними способами:</a:t>
            </a:r>
            <a:endParaRPr lang="ru-RU"/>
          </a:p>
          <a:p>
            <a:pPr marL="0" lvl="0" indent="0" algn="l" rtl="0">
              <a:lnSpc>
                <a:spcPct val="90000"/>
              </a:lnSpc>
              <a:spcBef>
                <a:spcPts val="1000"/>
              </a:spcBef>
              <a:spcAft>
                <a:spcPts val="0"/>
              </a:spcAft>
              <a:buClr>
                <a:schemeClr val="dk1"/>
              </a:buClr>
              <a:buSzPct val="100000"/>
              <a:buNone/>
            </a:pPr>
            <a:r>
              <a:rPr lang="ru-RU"/>
              <a:t>-  уповноваження одержувача бюджетних коштів розпорядником бюджетних коштів на виконання заходів, передбачених бюджетною програмою та надання йому коштів бюджету (на безповоротній чи поворотній основі) в межах відповідних бюджетних асигнувань;</a:t>
            </a:r>
            <a:endParaRPr lang="ru-RU"/>
          </a:p>
          <a:p>
            <a:pPr marL="0" lvl="0" indent="0" algn="l" rtl="0">
              <a:lnSpc>
                <a:spcPct val="90000"/>
              </a:lnSpc>
              <a:spcBef>
                <a:spcPts val="1000"/>
              </a:spcBef>
              <a:spcAft>
                <a:spcPts val="0"/>
              </a:spcAft>
              <a:buClr>
                <a:schemeClr val="dk1"/>
              </a:buClr>
              <a:buSzPct val="100000"/>
              <a:buNone/>
            </a:pPr>
            <a:r>
              <a:rPr lang="ru-RU"/>
              <a:t>-  надання фінансової підтримки;</a:t>
            </a:r>
            <a:endParaRPr lang="ru-RU"/>
          </a:p>
          <a:p>
            <a:pPr marL="228600" lvl="0" indent="-64135" algn="l" rtl="0">
              <a:lnSpc>
                <a:spcPct val="90000"/>
              </a:lnSpc>
              <a:spcBef>
                <a:spcPts val="1000"/>
              </a:spcBef>
              <a:spcAft>
                <a:spcPts val="0"/>
              </a:spcAft>
              <a:buClr>
                <a:schemeClr val="dk1"/>
              </a:buClr>
              <a:buSzPct val="100000"/>
              <a:buNone/>
            </a:p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61"/>
          <p:cNvSpPr txBox="1">
            <a:spLocks noGrp="1"/>
          </p:cNvSpPr>
          <p:nvPr>
            <p:ph type="body" idx="1"/>
          </p:nvPr>
        </p:nvSpPr>
        <p:spPr>
          <a:xfrm>
            <a:off x="754225" y="537999"/>
            <a:ext cx="10515600" cy="5023045"/>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90000"/>
              </a:lnSpc>
              <a:spcBef>
                <a:spcPts val="0"/>
              </a:spcBef>
              <a:spcAft>
                <a:spcPts val="0"/>
              </a:spcAft>
              <a:buClr>
                <a:schemeClr val="dk1"/>
              </a:buClr>
              <a:buSzPct val="100000"/>
              <a:buChar char="•"/>
            </a:pPr>
            <a:r>
              <a:rPr lang="ru-RU"/>
              <a:t>У випадку уповноваження підприємства чи організації на виконання заходів програми включення до мережі одержувача бюджетних коштів відбувається за умов дотримання критеріїв, передбачених Порядком складання, розгляду, затвердження та основні вимоги до виконання кошторисів бюджетних установ, затвердженим постановою Кабінету Міністрів України від 28.02.2002 № 228 (далі – Порядок).</a:t>
            </a:r>
            <a:endParaRPr lang="ru-RU"/>
          </a:p>
          <a:p>
            <a:pPr marL="228600" lvl="0" indent="-228600" algn="l" rtl="0">
              <a:lnSpc>
                <a:spcPct val="90000"/>
              </a:lnSpc>
              <a:spcBef>
                <a:spcPts val="1000"/>
              </a:spcBef>
              <a:spcAft>
                <a:spcPts val="0"/>
              </a:spcAft>
              <a:buClr>
                <a:schemeClr val="dk1"/>
              </a:buClr>
              <a:buSzPct val="100000"/>
              <a:buChar char="•"/>
            </a:pPr>
            <a:r>
              <a:rPr lang="ru-RU"/>
              <a:t>Одержувач бюджетних коштів використовує такі кошти на підставі плану використання бюджетних коштів, що містить розподіл бюджетних асигнувань, затверджених у кошторисі цього розпорядника бюджетних коштів.</a:t>
            </a:r>
            <a:endParaRPr lang="ru-RU"/>
          </a:p>
          <a:p>
            <a:pPr marL="228600" lvl="0" indent="-228600" algn="l" rtl="0">
              <a:lnSpc>
                <a:spcPct val="90000"/>
              </a:lnSpc>
              <a:spcBef>
                <a:spcPts val="1000"/>
              </a:spcBef>
              <a:spcAft>
                <a:spcPts val="0"/>
              </a:spcAft>
              <a:buClr>
                <a:schemeClr val="dk1"/>
              </a:buClr>
              <a:buSzPct val="100000"/>
              <a:buChar char="•"/>
            </a:pPr>
            <a:r>
              <a:rPr lang="ru-RU"/>
              <a:t>Одержувачем може бути виключно суб'єкт господарювання, громадська чи інша організація, яка не має статусу бюджетної установи, уповноважена розпорядником бюджетних коштів на здійснення заходів, передбачених бюджетною програмою, та отримує на їх виконання кошти бюджету. Тобто це може бути громадська організація, яка в подальшому використовуватиме кошти для придбання паливо-мастильних матеріалів для перевезення гуманітарної допомоги фізичними особами та відповідно звітуватиме про використання таких коштів.</a:t>
            </a:r>
            <a:endParaRPr lang="ru-RU"/>
          </a:p>
          <a:p>
            <a:pPr marL="228600" lvl="0" indent="-77470" algn="l" rtl="0">
              <a:lnSpc>
                <a:spcPct val="90000"/>
              </a:lnSpc>
              <a:spcBef>
                <a:spcPts val="1000"/>
              </a:spcBef>
              <a:spcAft>
                <a:spcPts val="0"/>
              </a:spcAft>
              <a:buClr>
                <a:schemeClr val="dk1"/>
              </a:buClr>
              <a:buSzPct val="100000"/>
              <a:buNone/>
            </a:p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62"/>
          <p:cNvSpPr txBox="1">
            <a:spLocks noGrp="1"/>
          </p:cNvSpPr>
          <p:nvPr>
            <p:ph type="body" idx="1"/>
          </p:nvPr>
        </p:nvSpPr>
        <p:spPr>
          <a:xfrm>
            <a:off x="838200" y="575323"/>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ru-RU"/>
              <a:t>У разі отримання бюджетних коштів одержувачем платежі здійснюються  з рахунка, відкритого в установленому порядку в органах Державної казначейської служби.</a:t>
            </a:r>
            <a:endParaRPr lang="ru-RU"/>
          </a:p>
          <a:p>
            <a:pPr marL="228600" lvl="0" indent="-228600" algn="l" rtl="0">
              <a:lnSpc>
                <a:spcPct val="90000"/>
              </a:lnSpc>
              <a:spcBef>
                <a:spcPts val="1000"/>
              </a:spcBef>
              <a:spcAft>
                <a:spcPts val="0"/>
              </a:spcAft>
              <a:buClr>
                <a:schemeClr val="dk1"/>
              </a:buClr>
              <a:buSzPts val="2800"/>
              <a:buChar char="•"/>
            </a:pPr>
            <a:r>
              <a:rPr lang="ru-RU"/>
              <a:t> Фінансова підтримка за рахунок бюджетних асигнувань надається на поворотній та безповоротній основі відповідно до рішення органу місцевого самоврядування. Така підтримка надається суб’єкту господарювання.</a:t>
            </a:r>
            <a:endParaRPr lang="ru-RU"/>
          </a:p>
          <a:p>
            <a:pPr marL="228600" lvl="0" indent="-228600" algn="l" rtl="0">
              <a:lnSpc>
                <a:spcPct val="90000"/>
              </a:lnSpc>
              <a:spcBef>
                <a:spcPts val="1000"/>
              </a:spcBef>
              <a:spcAft>
                <a:spcPts val="0"/>
              </a:spcAft>
              <a:buClr>
                <a:schemeClr val="dk1"/>
              </a:buClr>
              <a:buSzPts val="2800"/>
              <a:buChar char="•"/>
            </a:pPr>
            <a:r>
              <a:rPr lang="ru-RU"/>
              <a:t>Надання фінансової підтримки здійснюється відповідно до бюджетних призначень, встановлених рішенням про бюджет, на підставі договору.</a:t>
            </a:r>
            <a:endParaRPr lang="ru-RU"/>
          </a:p>
          <a:p>
            <a:pPr marL="228600" lvl="0" indent="-50800" algn="l" rtl="0">
              <a:lnSpc>
                <a:spcPct val="90000"/>
              </a:lnSpc>
              <a:spcBef>
                <a:spcPts val="1000"/>
              </a:spcBef>
              <a:spcAft>
                <a:spcPts val="0"/>
              </a:spcAft>
              <a:buClr>
                <a:schemeClr val="dk1"/>
              </a:buClr>
              <a:buSzPts val="2800"/>
              <a:buNone/>
            </a:p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63"/>
          <p:cNvSpPr txBox="1">
            <a:spLocks noGrp="1"/>
          </p:cNvSpPr>
          <p:nvPr>
            <p:ph type="body" idx="1"/>
          </p:nvPr>
        </p:nvSpPr>
        <p:spPr>
          <a:xfrm>
            <a:off x="838199" y="447869"/>
            <a:ext cx="10974355" cy="5253135"/>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90000"/>
              </a:lnSpc>
              <a:spcBef>
                <a:spcPts val="0"/>
              </a:spcBef>
              <a:spcAft>
                <a:spcPts val="0"/>
              </a:spcAft>
              <a:buClr>
                <a:schemeClr val="dk1"/>
              </a:buClr>
              <a:buSzPct val="100000"/>
              <a:buNone/>
            </a:pPr>
            <a:r>
              <a:rPr lang="ru-RU" dirty="0"/>
              <a:t>Разом з </a:t>
            </a:r>
            <a:r>
              <a:rPr lang="ru-RU" dirty="0" err="1"/>
              <a:t>цим</a:t>
            </a:r>
            <a:r>
              <a:rPr lang="ru-RU" dirty="0"/>
              <a:t>, </a:t>
            </a:r>
            <a:r>
              <a:rPr lang="ru-RU" dirty="0" err="1"/>
              <a:t>необхідно</a:t>
            </a:r>
            <a:r>
              <a:rPr lang="ru-RU" dirty="0"/>
              <a:t> </a:t>
            </a:r>
            <a:r>
              <a:rPr lang="ru-RU" dirty="0" err="1"/>
              <a:t>зазначити</a:t>
            </a:r>
            <a:r>
              <a:rPr lang="ru-RU" dirty="0"/>
              <a:t>, </a:t>
            </a:r>
            <a:r>
              <a:rPr lang="ru-RU" dirty="0" err="1"/>
              <a:t>що</a:t>
            </a:r>
            <a:r>
              <a:rPr lang="ru-RU" dirty="0"/>
              <a:t> відповідно до пункту 4.16. </a:t>
            </a:r>
            <a:r>
              <a:rPr lang="ru-RU" dirty="0">
                <a:hlinkClick r:id="rId1"/>
              </a:rPr>
              <a:t>Порядку </a:t>
            </a:r>
            <a:r>
              <a:rPr lang="ru-RU" dirty="0" err="1">
                <a:hlinkClick r:id="rId1"/>
              </a:rPr>
              <a:t>казначейського</a:t>
            </a:r>
            <a:r>
              <a:rPr lang="ru-RU" dirty="0">
                <a:hlinkClick r:id="rId1"/>
              </a:rPr>
              <a:t> </a:t>
            </a:r>
            <a:r>
              <a:rPr lang="ru-RU" dirty="0" err="1">
                <a:hlinkClick r:id="rId1"/>
              </a:rPr>
              <a:t>обслуговування</a:t>
            </a:r>
            <a:r>
              <a:rPr lang="ru-RU" dirty="0">
                <a:hlinkClick r:id="rId1"/>
              </a:rPr>
              <a:t> </a:t>
            </a:r>
            <a:r>
              <a:rPr lang="ru-RU" dirty="0" err="1">
                <a:hlinkClick r:id="rId1"/>
              </a:rPr>
              <a:t>місцевих</a:t>
            </a:r>
            <a:r>
              <a:rPr lang="ru-RU" dirty="0">
                <a:hlinkClick r:id="rId1"/>
              </a:rPr>
              <a:t> </a:t>
            </a:r>
            <a:r>
              <a:rPr lang="ru-RU" dirty="0" err="1">
                <a:hlinkClick r:id="rId1"/>
              </a:rPr>
              <a:t>бюджетів</a:t>
            </a:r>
            <a:r>
              <a:rPr lang="ru-RU" dirty="0">
                <a:hlinkClick r:id="rId1"/>
              </a:rPr>
              <a:t>, </a:t>
            </a:r>
            <a:r>
              <a:rPr lang="ru-RU" dirty="0" err="1">
                <a:hlinkClick r:id="rId1"/>
              </a:rPr>
              <a:t>затвердженого</a:t>
            </a:r>
            <a:r>
              <a:rPr lang="ru-RU" dirty="0">
                <a:hlinkClick r:id="rId1"/>
              </a:rPr>
              <a:t> наказом </a:t>
            </a:r>
            <a:r>
              <a:rPr lang="ru-RU" dirty="0" err="1">
                <a:hlinkClick r:id="rId1"/>
              </a:rPr>
              <a:t>Міністерства</a:t>
            </a:r>
            <a:r>
              <a:rPr lang="ru-RU" dirty="0">
                <a:hlinkClick r:id="rId1"/>
              </a:rPr>
              <a:t> </a:t>
            </a:r>
            <a:r>
              <a:rPr lang="ru-RU" dirty="0" err="1">
                <a:hlinkClick r:id="rId1"/>
              </a:rPr>
              <a:t>фінансів</a:t>
            </a:r>
            <a:r>
              <a:rPr lang="ru-RU" dirty="0">
                <a:hlinkClick r:id="rId1"/>
              </a:rPr>
              <a:t> </a:t>
            </a:r>
            <a:r>
              <a:rPr lang="ru-RU" dirty="0" err="1">
                <a:hlinkClick r:id="rId1"/>
              </a:rPr>
              <a:t>України</a:t>
            </a:r>
            <a:r>
              <a:rPr lang="ru-RU" dirty="0">
                <a:hlinkClick r:id="rId1"/>
              </a:rPr>
              <a:t> від 23.08.2012 № 938</a:t>
            </a:r>
            <a:r>
              <a:rPr lang="ru-RU" dirty="0"/>
              <a:t> (</a:t>
            </a:r>
            <a:r>
              <a:rPr lang="ru-RU" dirty="0" err="1"/>
              <a:t>далі</a:t>
            </a:r>
            <a:r>
              <a:rPr lang="ru-RU" dirty="0"/>
              <a:t> – Порядок), </a:t>
            </a:r>
            <a:r>
              <a:rPr lang="ru-RU" dirty="0" err="1"/>
              <a:t>виконавці</a:t>
            </a:r>
            <a:r>
              <a:rPr lang="ru-RU" dirty="0"/>
              <a:t> </a:t>
            </a:r>
            <a:r>
              <a:rPr lang="ru-RU" dirty="0" err="1"/>
              <a:t>робіт</a:t>
            </a:r>
            <a:r>
              <a:rPr lang="ru-RU" dirty="0"/>
              <a:t>, </a:t>
            </a:r>
            <a:r>
              <a:rPr lang="ru-RU" dirty="0" err="1"/>
              <a:t>які</a:t>
            </a:r>
            <a:r>
              <a:rPr lang="ru-RU" dirty="0"/>
              <a:t> відповідно до </a:t>
            </a:r>
            <a:r>
              <a:rPr lang="ru-RU" dirty="0" err="1"/>
              <a:t>укладених</a:t>
            </a:r>
            <a:r>
              <a:rPr lang="ru-RU" dirty="0"/>
              <a:t> </a:t>
            </a:r>
            <a:r>
              <a:rPr lang="ru-RU" dirty="0" err="1"/>
              <a:t>договорів</a:t>
            </a:r>
            <a:r>
              <a:rPr lang="ru-RU" dirty="0"/>
              <a:t> </a:t>
            </a:r>
            <a:r>
              <a:rPr lang="ru-RU" dirty="0" err="1"/>
              <a:t>виконують</a:t>
            </a:r>
            <a:r>
              <a:rPr lang="ru-RU" dirty="0"/>
              <a:t> для </a:t>
            </a:r>
            <a:r>
              <a:rPr lang="ru-RU" dirty="0" err="1"/>
              <a:t>бюджетної</a:t>
            </a:r>
            <a:r>
              <a:rPr lang="ru-RU" dirty="0"/>
              <a:t> установи </a:t>
            </a:r>
            <a:r>
              <a:rPr lang="ru-RU" dirty="0" err="1"/>
              <a:t>або</a:t>
            </a:r>
            <a:r>
              <a:rPr lang="ru-RU" dirty="0"/>
              <a:t> </a:t>
            </a:r>
            <a:r>
              <a:rPr lang="ru-RU" dirty="0" err="1"/>
              <a:t>одержувача</a:t>
            </a:r>
            <a:r>
              <a:rPr lang="ru-RU" dirty="0"/>
              <a:t> </a:t>
            </a:r>
            <a:r>
              <a:rPr lang="ru-RU" dirty="0" err="1"/>
              <a:t>відповідні</a:t>
            </a:r>
            <a:r>
              <a:rPr lang="ru-RU" dirty="0"/>
              <a:t> </a:t>
            </a:r>
            <a:r>
              <a:rPr lang="ru-RU" dirty="0" err="1"/>
              <a:t>роботи</a:t>
            </a:r>
            <a:r>
              <a:rPr lang="ru-RU" dirty="0"/>
              <a:t> (</a:t>
            </a:r>
            <a:r>
              <a:rPr lang="ru-RU" dirty="0" err="1"/>
              <a:t>надають</a:t>
            </a:r>
            <a:r>
              <a:rPr lang="ru-RU" dirty="0"/>
              <a:t> </a:t>
            </a:r>
            <a:r>
              <a:rPr lang="ru-RU" dirty="0" err="1"/>
              <a:t>послуги</a:t>
            </a:r>
            <a:r>
              <a:rPr lang="ru-RU" dirty="0"/>
              <a:t>, </a:t>
            </a:r>
            <a:r>
              <a:rPr lang="ru-RU" dirty="0" err="1"/>
              <a:t>поставляють</a:t>
            </a:r>
            <a:r>
              <a:rPr lang="ru-RU" dirty="0"/>
              <a:t> </a:t>
            </a:r>
            <a:r>
              <a:rPr lang="ru-RU" dirty="0" err="1"/>
              <a:t>товари</a:t>
            </a:r>
            <a:r>
              <a:rPr lang="ru-RU" dirty="0"/>
              <a:t>), не </a:t>
            </a:r>
            <a:r>
              <a:rPr lang="ru-RU" dirty="0" err="1"/>
              <a:t>включаються</a:t>
            </a:r>
            <a:r>
              <a:rPr lang="ru-RU" dirty="0"/>
              <a:t> до </a:t>
            </a:r>
            <a:r>
              <a:rPr lang="ru-RU" dirty="0" err="1"/>
              <a:t>мережі</a:t>
            </a:r>
            <a:r>
              <a:rPr lang="ru-RU" dirty="0"/>
              <a:t>.</a:t>
            </a:r>
            <a:endParaRPr dirty="0"/>
          </a:p>
          <a:p>
            <a:pPr marL="0" lvl="0" indent="0" algn="l" rtl="0">
              <a:lnSpc>
                <a:spcPct val="90000"/>
              </a:lnSpc>
              <a:spcBef>
                <a:spcPts val="1000"/>
              </a:spcBef>
              <a:spcAft>
                <a:spcPts val="0"/>
              </a:spcAft>
              <a:buClr>
                <a:schemeClr val="dk1"/>
              </a:buClr>
              <a:buSzPct val="100000"/>
              <a:buNone/>
            </a:pPr>
            <a:r>
              <a:rPr lang="ru-RU" dirty="0" err="1"/>
              <a:t>Тобто</a:t>
            </a:r>
            <a:r>
              <a:rPr lang="ru-RU" dirty="0"/>
              <a:t>, </a:t>
            </a:r>
            <a:r>
              <a:rPr lang="ru-RU" dirty="0" err="1"/>
              <a:t>якщо</a:t>
            </a:r>
            <a:r>
              <a:rPr lang="ru-RU" dirty="0"/>
              <a:t> буде </a:t>
            </a:r>
            <a:r>
              <a:rPr lang="ru-RU" dirty="0" err="1"/>
              <a:t>прийнята</a:t>
            </a:r>
            <a:r>
              <a:rPr lang="ru-RU" dirty="0"/>
              <a:t> </a:t>
            </a:r>
            <a:r>
              <a:rPr lang="ru-RU" dirty="0" err="1"/>
              <a:t>відповідна</a:t>
            </a:r>
            <a:r>
              <a:rPr lang="ru-RU" dirty="0"/>
              <a:t> </a:t>
            </a:r>
            <a:r>
              <a:rPr lang="ru-RU" dirty="0" err="1"/>
              <a:t>програма</a:t>
            </a:r>
            <a:r>
              <a:rPr lang="ru-RU" dirty="0"/>
              <a:t> з </a:t>
            </a:r>
            <a:r>
              <a:rPr lang="ru-RU" dirty="0" err="1"/>
              <a:t>головним</a:t>
            </a:r>
            <a:r>
              <a:rPr lang="ru-RU" dirty="0"/>
              <a:t> </a:t>
            </a:r>
            <a:r>
              <a:rPr lang="ru-RU" dirty="0" err="1"/>
              <a:t>розпорядником</a:t>
            </a:r>
            <a:r>
              <a:rPr lang="ru-RU" dirty="0"/>
              <a:t> </a:t>
            </a:r>
            <a:r>
              <a:rPr lang="ru-RU" dirty="0" err="1"/>
              <a:t>кошів</a:t>
            </a:r>
            <a:r>
              <a:rPr lang="ru-RU" dirty="0"/>
              <a:t> </a:t>
            </a:r>
            <a:r>
              <a:rPr lang="ru-RU" dirty="0" err="1"/>
              <a:t>виконавчим</a:t>
            </a:r>
            <a:r>
              <a:rPr lang="ru-RU" dirty="0"/>
              <a:t> </a:t>
            </a:r>
            <a:r>
              <a:rPr lang="ru-RU" dirty="0" err="1"/>
              <a:t>комітетом</a:t>
            </a:r>
            <a:r>
              <a:rPr lang="ru-RU" dirty="0"/>
              <a:t> </a:t>
            </a:r>
            <a:r>
              <a:rPr lang="ru-RU" dirty="0" err="1"/>
              <a:t>відповідної</a:t>
            </a:r>
            <a:r>
              <a:rPr lang="ru-RU" dirty="0"/>
              <a:t> </a:t>
            </a:r>
            <a:r>
              <a:rPr lang="ru-RU" dirty="0" err="1"/>
              <a:t>місцевої</a:t>
            </a:r>
            <a:r>
              <a:rPr lang="ru-RU" dirty="0"/>
              <a:t> ради, то у </a:t>
            </a:r>
            <a:r>
              <a:rPr lang="ru-RU" dirty="0" err="1"/>
              <a:t>розумінні</a:t>
            </a:r>
            <a:r>
              <a:rPr lang="ru-RU" dirty="0"/>
              <a:t> Бюджетного кодексу </a:t>
            </a:r>
            <a:r>
              <a:rPr lang="ru-RU" dirty="0" err="1"/>
              <a:t>України</a:t>
            </a:r>
            <a:r>
              <a:rPr lang="ru-RU" dirty="0"/>
              <a:t> та Порядку </a:t>
            </a:r>
            <a:r>
              <a:rPr lang="ru-RU" dirty="0" err="1"/>
              <a:t>фізичні</a:t>
            </a:r>
            <a:r>
              <a:rPr lang="ru-RU" dirty="0"/>
              <a:t> особи, </a:t>
            </a:r>
            <a:r>
              <a:rPr lang="ru-RU" dirty="0" err="1"/>
              <a:t>що</a:t>
            </a:r>
            <a:r>
              <a:rPr lang="ru-RU" dirty="0"/>
              <a:t> </a:t>
            </a:r>
            <a:r>
              <a:rPr lang="ru-RU" dirty="0" err="1"/>
              <a:t>здійснюватимуть</a:t>
            </a:r>
            <a:r>
              <a:rPr lang="ru-RU" dirty="0"/>
              <a:t> </a:t>
            </a:r>
            <a:r>
              <a:rPr lang="ru-RU" dirty="0" err="1"/>
              <a:t>перевезення</a:t>
            </a:r>
            <a:r>
              <a:rPr lang="ru-RU" dirty="0"/>
              <a:t> </a:t>
            </a:r>
            <a:r>
              <a:rPr lang="ru-RU" dirty="0" err="1"/>
              <a:t>гуманітарної</a:t>
            </a:r>
            <a:r>
              <a:rPr lang="ru-RU" dirty="0"/>
              <a:t> </a:t>
            </a:r>
            <a:r>
              <a:rPr lang="ru-RU" dirty="0" err="1"/>
              <a:t>допомоги</a:t>
            </a:r>
            <a:r>
              <a:rPr lang="ru-RU" dirty="0"/>
              <a:t> для </a:t>
            </a:r>
            <a:r>
              <a:rPr lang="ru-RU" dirty="0" err="1"/>
              <a:t>заходів</a:t>
            </a:r>
            <a:r>
              <a:rPr lang="ru-RU" dirty="0"/>
              <a:t> </a:t>
            </a:r>
            <a:r>
              <a:rPr lang="ru-RU" dirty="0" err="1"/>
              <a:t>програми</a:t>
            </a:r>
            <a:r>
              <a:rPr lang="ru-RU" dirty="0"/>
              <a:t> не </a:t>
            </a:r>
            <a:r>
              <a:rPr lang="ru-RU" dirty="0" err="1"/>
              <a:t>будуть</a:t>
            </a:r>
            <a:r>
              <a:rPr lang="ru-RU" dirty="0"/>
              <a:t> </a:t>
            </a:r>
            <a:r>
              <a:rPr lang="ru-RU" dirty="0" err="1"/>
              <a:t>одержувачами</a:t>
            </a:r>
            <a:r>
              <a:rPr lang="ru-RU" dirty="0"/>
              <a:t> </a:t>
            </a:r>
            <a:r>
              <a:rPr lang="ru-RU" dirty="0" err="1"/>
              <a:t>бюджетних</a:t>
            </a:r>
            <a:r>
              <a:rPr lang="ru-RU" dirty="0"/>
              <a:t> </a:t>
            </a:r>
            <a:r>
              <a:rPr lang="ru-RU" dirty="0" err="1"/>
              <a:t>коштів</a:t>
            </a:r>
            <a:r>
              <a:rPr lang="ru-RU" dirty="0"/>
              <a:t>, а </a:t>
            </a:r>
            <a:r>
              <a:rPr lang="ru-RU" dirty="0" err="1"/>
              <a:t>тільки</a:t>
            </a:r>
            <a:r>
              <a:rPr lang="ru-RU" dirty="0"/>
              <a:t> </a:t>
            </a:r>
            <a:r>
              <a:rPr lang="ru-RU" dirty="0" err="1"/>
              <a:t>виконавцями</a:t>
            </a:r>
            <a:r>
              <a:rPr lang="ru-RU" dirty="0"/>
              <a:t> </a:t>
            </a:r>
            <a:r>
              <a:rPr lang="ru-RU" dirty="0" err="1"/>
              <a:t>робіт</a:t>
            </a:r>
            <a:r>
              <a:rPr lang="ru-RU" dirty="0"/>
              <a:t>, тому </a:t>
            </a:r>
            <a:r>
              <a:rPr lang="ru-RU" dirty="0" err="1"/>
              <a:t>їх</a:t>
            </a:r>
            <a:r>
              <a:rPr lang="ru-RU" dirty="0"/>
              <a:t> </a:t>
            </a:r>
            <a:r>
              <a:rPr lang="ru-RU" dirty="0" err="1"/>
              <a:t>можна</a:t>
            </a:r>
            <a:r>
              <a:rPr lang="ru-RU" dirty="0"/>
              <a:t> не </a:t>
            </a:r>
            <a:r>
              <a:rPr lang="ru-RU" dirty="0" err="1"/>
              <a:t>вносити</a:t>
            </a:r>
            <a:r>
              <a:rPr lang="ru-RU" dirty="0"/>
              <a:t> до </a:t>
            </a:r>
            <a:r>
              <a:rPr lang="ru-RU" dirty="0" err="1"/>
              <a:t>Єдиного</a:t>
            </a:r>
            <a:r>
              <a:rPr lang="ru-RU" dirty="0"/>
              <a:t> </a:t>
            </a:r>
            <a:r>
              <a:rPr lang="ru-RU" dirty="0" err="1"/>
              <a:t>реєстру</a:t>
            </a:r>
            <a:r>
              <a:rPr lang="ru-RU" dirty="0"/>
              <a:t> </a:t>
            </a:r>
            <a:r>
              <a:rPr lang="ru-RU" dirty="0" err="1"/>
              <a:t>розпорядників</a:t>
            </a:r>
            <a:r>
              <a:rPr lang="ru-RU" dirty="0"/>
              <a:t> </a:t>
            </a:r>
            <a:r>
              <a:rPr lang="ru-RU" dirty="0" err="1"/>
              <a:t>бюджетних</a:t>
            </a:r>
            <a:r>
              <a:rPr lang="ru-RU" dirty="0"/>
              <a:t> </a:t>
            </a:r>
            <a:r>
              <a:rPr lang="ru-RU" dirty="0" err="1"/>
              <a:t>коштів</a:t>
            </a:r>
            <a:r>
              <a:rPr lang="ru-RU" dirty="0"/>
              <a:t> та </a:t>
            </a:r>
            <a:r>
              <a:rPr lang="ru-RU" dirty="0" err="1"/>
              <a:t>одержувачів</a:t>
            </a:r>
            <a:r>
              <a:rPr lang="ru-RU" dirty="0"/>
              <a:t> </a:t>
            </a:r>
            <a:r>
              <a:rPr lang="ru-RU" dirty="0" err="1"/>
              <a:t>бюджетних</a:t>
            </a:r>
            <a:r>
              <a:rPr lang="ru-RU" dirty="0"/>
              <a:t> </a:t>
            </a:r>
            <a:r>
              <a:rPr lang="ru-RU" dirty="0" err="1"/>
              <a:t>коштів</a:t>
            </a:r>
            <a:r>
              <a:rPr lang="ru-RU" dirty="0"/>
              <a:t>.</a:t>
            </a:r>
            <a:endParaRPr dirty="0"/>
          </a:p>
          <a:p>
            <a:pPr marL="0" lvl="0" indent="0" algn="l" rtl="0">
              <a:lnSpc>
                <a:spcPct val="90000"/>
              </a:lnSpc>
              <a:spcBef>
                <a:spcPts val="1000"/>
              </a:spcBef>
              <a:spcAft>
                <a:spcPts val="0"/>
              </a:spcAft>
              <a:buClr>
                <a:schemeClr val="dk1"/>
              </a:buClr>
              <a:buSzPct val="100000"/>
              <a:buNone/>
            </a:pPr>
            <a:r>
              <a:rPr lang="ru-RU" dirty="0" err="1"/>
              <a:t>Фактично</a:t>
            </a:r>
            <a:r>
              <a:rPr lang="ru-RU" dirty="0"/>
              <a:t> </a:t>
            </a:r>
            <a:r>
              <a:rPr lang="ru-RU" dirty="0" err="1"/>
              <a:t>виконавчий</a:t>
            </a:r>
            <a:r>
              <a:rPr lang="ru-RU" dirty="0"/>
              <a:t> </a:t>
            </a:r>
            <a:r>
              <a:rPr lang="ru-RU" dirty="0" err="1"/>
              <a:t>комітет</a:t>
            </a:r>
            <a:r>
              <a:rPr lang="ru-RU" dirty="0"/>
              <a:t> буде </a:t>
            </a:r>
            <a:r>
              <a:rPr lang="ru-RU" dirty="0" err="1"/>
              <a:t>головним</a:t>
            </a:r>
            <a:r>
              <a:rPr lang="ru-RU" dirty="0"/>
              <a:t> </a:t>
            </a:r>
            <a:r>
              <a:rPr lang="ru-RU" dirty="0" err="1"/>
              <a:t>розпорядником</a:t>
            </a:r>
            <a:r>
              <a:rPr lang="ru-RU" dirty="0"/>
              <a:t> та </a:t>
            </a:r>
            <a:r>
              <a:rPr lang="ru-RU" dirty="0" err="1"/>
              <a:t>відповідальним</a:t>
            </a:r>
            <a:r>
              <a:rPr lang="ru-RU" dirty="0"/>
              <a:t> </a:t>
            </a:r>
            <a:r>
              <a:rPr lang="ru-RU" dirty="0" err="1"/>
              <a:t>виконавцем</a:t>
            </a:r>
            <a:r>
              <a:rPr lang="ru-RU" dirty="0"/>
              <a:t> </a:t>
            </a:r>
            <a:r>
              <a:rPr lang="ru-RU" dirty="0" err="1"/>
              <a:t>програми</a:t>
            </a:r>
            <a:r>
              <a:rPr lang="ru-RU" dirty="0"/>
              <a:t>, </a:t>
            </a:r>
            <a:r>
              <a:rPr lang="ru-RU" dirty="0" err="1"/>
              <a:t>використовуватиме</a:t>
            </a:r>
            <a:r>
              <a:rPr lang="ru-RU" dirty="0"/>
              <a:t> </a:t>
            </a:r>
            <a:r>
              <a:rPr lang="ru-RU" dirty="0" err="1"/>
              <a:t>кошти</a:t>
            </a:r>
            <a:r>
              <a:rPr lang="ru-RU" dirty="0"/>
              <a:t> на </a:t>
            </a:r>
            <a:r>
              <a:rPr lang="ru-RU" dirty="0" err="1"/>
              <a:t>придбання</a:t>
            </a:r>
            <a:r>
              <a:rPr lang="ru-RU" dirty="0"/>
              <a:t> ПММ та </a:t>
            </a:r>
            <a:r>
              <a:rPr lang="ru-RU" dirty="0" err="1"/>
              <a:t>звітуватиме</a:t>
            </a:r>
            <a:r>
              <a:rPr lang="ru-RU" dirty="0"/>
              <a:t> по </a:t>
            </a:r>
            <a:r>
              <a:rPr lang="ru-RU" dirty="0" err="1"/>
              <a:t>відповідній</a:t>
            </a:r>
            <a:r>
              <a:rPr lang="ru-RU" dirty="0"/>
              <a:t> </a:t>
            </a:r>
            <a:r>
              <a:rPr lang="ru-RU" dirty="0" err="1"/>
              <a:t>бюджетній</a:t>
            </a:r>
            <a:r>
              <a:rPr lang="ru-RU" dirty="0"/>
              <a:t> </a:t>
            </a:r>
            <a:r>
              <a:rPr lang="ru-RU" dirty="0" err="1"/>
              <a:t>програмі</a:t>
            </a:r>
            <a:r>
              <a:rPr lang="ru-RU" dirty="0"/>
              <a:t>.</a:t>
            </a:r>
            <a:endParaRPr dirty="0"/>
          </a:p>
          <a:p>
            <a:pPr marL="228600" lvl="0" indent="-228600" algn="l" rtl="0">
              <a:lnSpc>
                <a:spcPct val="90000"/>
              </a:lnSpc>
              <a:spcBef>
                <a:spcPts val="1000"/>
              </a:spcBef>
              <a:spcAft>
                <a:spcPts val="0"/>
              </a:spcAft>
              <a:buClr>
                <a:schemeClr val="dk1"/>
              </a:buClr>
              <a:buSzPct val="100000"/>
              <a:buChar char="•"/>
            </a:pPr>
            <a:r>
              <a:rPr lang="ru-RU" b="1" i="1" dirty="0"/>
              <a:t>Буде </a:t>
            </a:r>
            <a:r>
              <a:rPr lang="ru-RU" b="1" i="1" dirty="0" err="1"/>
              <a:t>прийнята</a:t>
            </a:r>
            <a:r>
              <a:rPr lang="ru-RU" b="1" i="1" dirty="0"/>
              <a:t> </a:t>
            </a:r>
            <a:r>
              <a:rPr lang="ru-RU" b="1" i="1" dirty="0" err="1"/>
              <a:t>програма</a:t>
            </a:r>
            <a:r>
              <a:rPr lang="ru-RU" b="1" i="1" dirty="0"/>
              <a:t> «</a:t>
            </a:r>
            <a:r>
              <a:rPr lang="ru-RU" b="1" i="1" dirty="0" err="1"/>
              <a:t>Забезпечення</a:t>
            </a:r>
            <a:r>
              <a:rPr lang="ru-RU" b="1" i="1" dirty="0"/>
              <a:t> </a:t>
            </a:r>
            <a:r>
              <a:rPr lang="ru-RU" b="1" i="1" dirty="0" err="1"/>
              <a:t>надання</a:t>
            </a:r>
            <a:r>
              <a:rPr lang="ru-RU" b="1" i="1" dirty="0"/>
              <a:t> </a:t>
            </a:r>
            <a:r>
              <a:rPr lang="ru-RU" b="1" i="1" dirty="0" err="1"/>
              <a:t>послуг</a:t>
            </a:r>
            <a:r>
              <a:rPr lang="ru-RU" b="1" i="1" dirty="0"/>
              <a:t> з </a:t>
            </a:r>
            <a:r>
              <a:rPr lang="ru-RU" b="1" i="1" dirty="0" err="1"/>
              <a:t>перевезення</a:t>
            </a:r>
            <a:r>
              <a:rPr lang="ru-RU" b="1" i="1" dirty="0"/>
              <a:t> </a:t>
            </a:r>
            <a:r>
              <a:rPr lang="ru-RU" b="1" i="1" dirty="0" err="1"/>
              <a:t>гуманітарної</a:t>
            </a:r>
            <a:r>
              <a:rPr lang="ru-RU" b="1" i="1" dirty="0"/>
              <a:t> </a:t>
            </a:r>
            <a:r>
              <a:rPr lang="ru-RU" b="1" i="1" dirty="0" err="1"/>
              <a:t>допомоги</a:t>
            </a:r>
            <a:r>
              <a:rPr lang="ru-RU" b="1" i="1" dirty="0"/>
              <a:t> </a:t>
            </a:r>
            <a:r>
              <a:rPr lang="ru-RU" b="1" i="1" dirty="0" err="1"/>
              <a:t>автомобільним</a:t>
            </a:r>
            <a:r>
              <a:rPr lang="ru-RU" b="1" i="1" dirty="0"/>
              <a:t> транспортом», </a:t>
            </a:r>
            <a:r>
              <a:rPr lang="ru-RU" b="1" i="1" dirty="0" err="1"/>
              <a:t>затверджено</a:t>
            </a:r>
            <a:r>
              <a:rPr lang="ru-RU" b="1" i="1" dirty="0"/>
              <a:t> паспорт </a:t>
            </a:r>
            <a:r>
              <a:rPr lang="ru-RU" b="1" i="1" dirty="0" err="1"/>
              <a:t>бюджетної</a:t>
            </a:r>
            <a:r>
              <a:rPr lang="ru-RU" b="1" i="1" dirty="0"/>
              <a:t> </a:t>
            </a:r>
            <a:r>
              <a:rPr lang="ru-RU" b="1" i="1" dirty="0" err="1"/>
              <a:t>програми</a:t>
            </a:r>
            <a:r>
              <a:rPr lang="ru-RU" b="1" i="1" dirty="0"/>
              <a:t> </a:t>
            </a:r>
            <a:r>
              <a:rPr lang="ru-RU" b="1" i="1" dirty="0" err="1"/>
              <a:t>із</a:t>
            </a:r>
            <a:r>
              <a:rPr lang="ru-RU" b="1" i="1" dirty="0"/>
              <a:t> </a:t>
            </a:r>
            <a:r>
              <a:rPr lang="ru-RU" b="1" i="1" dirty="0" err="1"/>
              <a:t>відповідними</a:t>
            </a:r>
            <a:r>
              <a:rPr lang="ru-RU" b="1" i="1" dirty="0"/>
              <a:t> </a:t>
            </a:r>
            <a:r>
              <a:rPr lang="ru-RU" b="1" i="1" dirty="0" err="1"/>
              <a:t>показниками</a:t>
            </a:r>
            <a:r>
              <a:rPr lang="ru-RU" b="1" dirty="0"/>
              <a:t>.</a:t>
            </a:r>
            <a:endParaRPr dirty="0"/>
          </a:p>
          <a:p>
            <a:pPr marL="228600" lvl="0" indent="-228600" algn="l" rtl="0">
              <a:lnSpc>
                <a:spcPct val="90000"/>
              </a:lnSpc>
              <a:spcBef>
                <a:spcPts val="1000"/>
              </a:spcBef>
              <a:spcAft>
                <a:spcPts val="0"/>
              </a:spcAft>
              <a:buClr>
                <a:schemeClr val="dk1"/>
              </a:buClr>
              <a:buSzPct val="100000"/>
              <a:buChar char="•"/>
            </a:pPr>
            <a:r>
              <a:rPr lang="ru-RU" b="1" i="1" dirty="0" err="1"/>
              <a:t>Показником</a:t>
            </a:r>
            <a:r>
              <a:rPr lang="ru-RU" b="1" i="1" dirty="0"/>
              <a:t> затрат буде «</a:t>
            </a:r>
            <a:r>
              <a:rPr lang="ru-RU" b="1" i="1" dirty="0" err="1"/>
              <a:t>обсяг</a:t>
            </a:r>
            <a:r>
              <a:rPr lang="ru-RU" b="1" i="1" dirty="0"/>
              <a:t> </a:t>
            </a:r>
            <a:r>
              <a:rPr lang="ru-RU" b="1" i="1" dirty="0" err="1"/>
              <a:t>видатків</a:t>
            </a:r>
            <a:r>
              <a:rPr lang="ru-RU" b="1" i="1" dirty="0"/>
              <a:t> на </a:t>
            </a:r>
            <a:r>
              <a:rPr lang="ru-RU" b="1" i="1" dirty="0" err="1"/>
              <a:t>придбання</a:t>
            </a:r>
            <a:r>
              <a:rPr lang="ru-RU" b="1" i="1" dirty="0"/>
              <a:t> ПММ», </a:t>
            </a:r>
            <a:r>
              <a:rPr lang="ru-RU" b="1" i="1" dirty="0" err="1"/>
              <a:t>показником</a:t>
            </a:r>
            <a:r>
              <a:rPr lang="ru-RU" b="1" i="1" dirty="0"/>
              <a:t> продукту буде «</a:t>
            </a:r>
            <a:r>
              <a:rPr lang="ru-RU" b="1" i="1" dirty="0" err="1"/>
              <a:t>кількість</a:t>
            </a:r>
            <a:r>
              <a:rPr lang="ru-RU" b="1" i="1" dirty="0"/>
              <a:t> </a:t>
            </a:r>
            <a:r>
              <a:rPr lang="ru-RU" b="1" i="1" dirty="0" err="1"/>
              <a:t>літрів</a:t>
            </a:r>
            <a:r>
              <a:rPr lang="ru-RU" b="1" i="1" dirty="0"/>
              <a:t>», </a:t>
            </a:r>
            <a:r>
              <a:rPr lang="ru-RU" b="1" i="1" dirty="0" err="1"/>
              <a:t>ефективності</a:t>
            </a:r>
            <a:r>
              <a:rPr lang="ru-RU" b="1" i="1" dirty="0"/>
              <a:t> «</a:t>
            </a:r>
            <a:r>
              <a:rPr lang="ru-RU" b="1" i="1" dirty="0" err="1"/>
              <a:t>витрати</a:t>
            </a:r>
            <a:r>
              <a:rPr lang="ru-RU" b="1" i="1" dirty="0"/>
              <a:t> </a:t>
            </a:r>
            <a:r>
              <a:rPr lang="ru-RU" b="1" i="1" dirty="0" err="1"/>
              <a:t>пального</a:t>
            </a:r>
            <a:r>
              <a:rPr lang="ru-RU" b="1" i="1" dirty="0"/>
              <a:t> на </a:t>
            </a:r>
            <a:r>
              <a:rPr lang="ru-RU" b="1" i="1" dirty="0" err="1"/>
              <a:t>перевезення</a:t>
            </a:r>
            <a:r>
              <a:rPr lang="ru-RU" b="1" i="1" dirty="0"/>
              <a:t> 1 тони </a:t>
            </a:r>
            <a:r>
              <a:rPr lang="ru-RU" b="1" i="1" dirty="0" err="1"/>
              <a:t>гуманітарної</a:t>
            </a:r>
            <a:r>
              <a:rPr lang="ru-RU" b="1" i="1" dirty="0"/>
              <a:t> </a:t>
            </a:r>
            <a:r>
              <a:rPr lang="ru-RU" b="1" i="1" dirty="0" err="1"/>
              <a:t>допомоги</a:t>
            </a:r>
            <a:r>
              <a:rPr lang="ru-RU" b="1" i="1" dirty="0"/>
              <a:t>», </a:t>
            </a:r>
            <a:r>
              <a:rPr lang="ru-RU" b="1" i="1" dirty="0" err="1"/>
              <a:t>якості</a:t>
            </a:r>
            <a:r>
              <a:rPr lang="ru-RU" b="1" i="1" dirty="0"/>
              <a:t> «</a:t>
            </a:r>
            <a:r>
              <a:rPr lang="ru-RU" b="1" i="1" dirty="0" err="1"/>
              <a:t>обсяг</a:t>
            </a:r>
            <a:r>
              <a:rPr lang="ru-RU" b="1" i="1" dirty="0"/>
              <a:t> </a:t>
            </a:r>
            <a:r>
              <a:rPr lang="ru-RU" b="1" i="1" dirty="0" err="1"/>
              <a:t>перевезеної</a:t>
            </a:r>
            <a:r>
              <a:rPr lang="ru-RU" b="1" i="1" dirty="0"/>
              <a:t> </a:t>
            </a:r>
            <a:r>
              <a:rPr lang="ru-RU" b="1" i="1" dirty="0" err="1"/>
              <a:t>гум</a:t>
            </a:r>
            <a:r>
              <a:rPr lang="ru-RU" b="1" i="1" dirty="0"/>
              <a:t> </a:t>
            </a:r>
            <a:r>
              <a:rPr lang="ru-RU" b="1" i="1" dirty="0" err="1"/>
              <a:t>допомоги</a:t>
            </a:r>
            <a:r>
              <a:rPr lang="ru-RU" b="1" i="1" dirty="0"/>
              <a:t>».</a:t>
            </a:r>
            <a:endParaRPr dirty="0"/>
          </a:p>
          <a:p>
            <a:pPr marL="228600" lvl="0" indent="-10414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64"/>
          <p:cNvSpPr txBox="1">
            <a:spLocks noGrp="1"/>
          </p:cNvSpPr>
          <p:nvPr>
            <p:ph type="body" idx="1"/>
          </p:nvPr>
        </p:nvSpPr>
        <p:spPr>
          <a:xfrm>
            <a:off x="838200" y="743274"/>
            <a:ext cx="10515600" cy="435133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ru-RU" dirty="0" err="1"/>
              <a:t>Водночас</a:t>
            </a:r>
            <a:r>
              <a:rPr lang="ru-RU" dirty="0"/>
              <a:t>, в </a:t>
            </a:r>
            <a:r>
              <a:rPr lang="ru-RU" dirty="0" err="1"/>
              <a:t>умовах</a:t>
            </a:r>
            <a:r>
              <a:rPr lang="ru-RU" dirty="0"/>
              <a:t> </a:t>
            </a:r>
            <a:r>
              <a:rPr lang="ru-RU" dirty="0" err="1"/>
              <a:t>воєнного</a:t>
            </a:r>
            <a:r>
              <a:rPr lang="ru-RU" dirty="0"/>
              <a:t> стану, з метою оперативного </a:t>
            </a:r>
            <a:r>
              <a:rPr lang="ru-RU" dirty="0" err="1"/>
              <a:t>прийняття</a:t>
            </a:r>
            <a:r>
              <a:rPr lang="ru-RU" dirty="0"/>
              <a:t> </a:t>
            </a:r>
            <a:r>
              <a:rPr lang="ru-RU" dirty="0" err="1"/>
              <a:t>рішень</a:t>
            </a:r>
            <a:r>
              <a:rPr lang="ru-RU" dirty="0"/>
              <a:t> та </a:t>
            </a:r>
            <a:r>
              <a:rPr lang="ru-RU" dirty="0" err="1"/>
              <a:t>забезпечення</a:t>
            </a:r>
            <a:r>
              <a:rPr lang="ru-RU" dirty="0"/>
              <a:t> </a:t>
            </a:r>
            <a:r>
              <a:rPr lang="ru-RU" dirty="0" err="1"/>
              <a:t>фінансування</a:t>
            </a:r>
            <a:r>
              <a:rPr lang="ru-RU" dirty="0"/>
              <a:t> </a:t>
            </a:r>
            <a:r>
              <a:rPr lang="ru-RU" dirty="0" err="1"/>
              <a:t>перевезення</a:t>
            </a:r>
            <a:r>
              <a:rPr lang="ru-RU" dirty="0"/>
              <a:t> </a:t>
            </a:r>
            <a:r>
              <a:rPr lang="ru-RU" dirty="0" err="1"/>
              <a:t>гуманітарної</a:t>
            </a:r>
            <a:r>
              <a:rPr lang="ru-RU" dirty="0"/>
              <a:t> </a:t>
            </a:r>
            <a:r>
              <a:rPr lang="ru-RU" dirty="0" err="1"/>
              <a:t>допомоги</a:t>
            </a:r>
            <a:r>
              <a:rPr lang="ru-RU" dirty="0"/>
              <a:t> за </a:t>
            </a:r>
            <a:r>
              <a:rPr lang="ru-RU" dirty="0" err="1"/>
              <a:t>рішенням</a:t>
            </a:r>
            <a:r>
              <a:rPr lang="ru-RU" dirty="0"/>
              <a:t> </a:t>
            </a:r>
            <a:r>
              <a:rPr lang="ru-RU" dirty="0" err="1"/>
              <a:t>виконавчого</a:t>
            </a:r>
            <a:r>
              <a:rPr lang="ru-RU" dirty="0"/>
              <a:t> органу </a:t>
            </a:r>
            <a:r>
              <a:rPr lang="ru-RU" dirty="0" err="1"/>
              <a:t>місцевої</a:t>
            </a:r>
            <a:r>
              <a:rPr lang="ru-RU" dirty="0"/>
              <a:t> ради </a:t>
            </a:r>
            <a:r>
              <a:rPr lang="ru-RU" dirty="0" err="1"/>
              <a:t>можливе</a:t>
            </a:r>
            <a:r>
              <a:rPr lang="ru-RU" dirty="0"/>
              <a:t> </a:t>
            </a:r>
            <a:r>
              <a:rPr lang="ru-RU" dirty="0" err="1"/>
              <a:t>виділення</a:t>
            </a:r>
            <a:r>
              <a:rPr lang="ru-RU" dirty="0"/>
              <a:t> </a:t>
            </a:r>
            <a:r>
              <a:rPr lang="ru-RU" dirty="0" err="1"/>
              <a:t>коштів</a:t>
            </a:r>
            <a:r>
              <a:rPr lang="ru-RU" dirty="0"/>
              <a:t> з резервного фонду </a:t>
            </a:r>
            <a:r>
              <a:rPr lang="ru-RU" dirty="0" err="1"/>
              <a:t>місцевого</a:t>
            </a:r>
            <a:r>
              <a:rPr lang="ru-RU" dirty="0"/>
              <a:t> бюджету на </a:t>
            </a:r>
            <a:r>
              <a:rPr lang="ru-RU" dirty="0" err="1"/>
              <a:t>зазначену</a:t>
            </a:r>
            <a:r>
              <a:rPr lang="ru-RU" dirty="0"/>
              <a:t> мету. Порядок </a:t>
            </a:r>
            <a:r>
              <a:rPr lang="ru-RU" dirty="0" err="1"/>
              <a:t>виділення</a:t>
            </a:r>
            <a:r>
              <a:rPr lang="ru-RU" dirty="0"/>
              <a:t> та </a:t>
            </a:r>
            <a:r>
              <a:rPr lang="ru-RU" dirty="0" err="1"/>
              <a:t>використання</a:t>
            </a:r>
            <a:r>
              <a:rPr lang="ru-RU" dirty="0"/>
              <a:t> таких </a:t>
            </a:r>
            <a:r>
              <a:rPr lang="ru-RU" dirty="0" err="1"/>
              <a:t>коштів</a:t>
            </a:r>
            <a:r>
              <a:rPr lang="ru-RU" dirty="0"/>
              <a:t> </a:t>
            </a:r>
            <a:r>
              <a:rPr lang="ru-RU" dirty="0" err="1"/>
              <a:t>визначено</a:t>
            </a:r>
            <a:r>
              <a:rPr lang="ru-RU" dirty="0"/>
              <a:t> </a:t>
            </a:r>
            <a:r>
              <a:rPr lang="ru-RU" dirty="0" err="1"/>
              <a:t>постановою</a:t>
            </a:r>
            <a:r>
              <a:rPr lang="ru-RU" dirty="0"/>
              <a:t> КМУ від 01 </a:t>
            </a:r>
            <a:r>
              <a:rPr lang="ru-RU" dirty="0" err="1"/>
              <a:t>березня</a:t>
            </a:r>
            <a:r>
              <a:rPr lang="ru-RU" dirty="0"/>
              <a:t> 2022 р. № 175.</a:t>
            </a:r>
            <a:endParaRPr dirty="0"/>
          </a:p>
          <a:p>
            <a:pPr marL="0" lvl="0" indent="0" algn="l" rtl="0">
              <a:lnSpc>
                <a:spcPct val="90000"/>
              </a:lnSpc>
              <a:spcBef>
                <a:spcPts val="1000"/>
              </a:spcBef>
              <a:spcAft>
                <a:spcPts val="0"/>
              </a:spcAft>
              <a:buClr>
                <a:srgbClr val="FF0000"/>
              </a:buClr>
              <a:buSzPts val="2800"/>
              <a:buNone/>
            </a:pPr>
            <a:r>
              <a:rPr lang="ru-RU" dirty="0" err="1">
                <a:solidFill>
                  <a:srgbClr val="FF0000"/>
                </a:solidFill>
              </a:rPr>
              <a:t>Щодо</a:t>
            </a:r>
            <a:r>
              <a:rPr lang="ru-RU" dirty="0">
                <a:solidFill>
                  <a:srgbClr val="FF0000"/>
                </a:solidFill>
              </a:rPr>
              <a:t> КПКВК</a:t>
            </a:r>
            <a:endParaRPr dirty="0"/>
          </a:p>
          <a:p>
            <a:pPr marL="0" lvl="0" indent="0" algn="l" rtl="0">
              <a:lnSpc>
                <a:spcPct val="90000"/>
              </a:lnSpc>
              <a:spcBef>
                <a:spcPts val="1000"/>
              </a:spcBef>
              <a:spcAft>
                <a:spcPts val="0"/>
              </a:spcAft>
              <a:buClr>
                <a:schemeClr val="dk1"/>
              </a:buClr>
              <a:buSzPts val="2800"/>
              <a:buNone/>
            </a:pPr>
            <a:r>
              <a:rPr lang="ru-RU" b="1" i="1" dirty="0" err="1"/>
              <a:t>Зважаючи</a:t>
            </a:r>
            <a:r>
              <a:rPr lang="ru-RU" b="1" i="1" dirty="0"/>
              <a:t> на характер </a:t>
            </a:r>
            <a:r>
              <a:rPr lang="ru-RU" b="1" i="1" dirty="0" err="1"/>
              <a:t>витрат</a:t>
            </a:r>
            <a:r>
              <a:rPr lang="ru-RU" b="1" i="1" dirty="0"/>
              <a:t> (</a:t>
            </a:r>
            <a:r>
              <a:rPr lang="ru-RU" b="1" i="1" dirty="0" err="1"/>
              <a:t>перевезення</a:t>
            </a:r>
            <a:r>
              <a:rPr lang="ru-RU" b="1" i="1" dirty="0"/>
              <a:t> </a:t>
            </a:r>
            <a:r>
              <a:rPr lang="ru-RU" b="1" i="1" dirty="0" err="1"/>
              <a:t>гуманітарної</a:t>
            </a:r>
            <a:r>
              <a:rPr lang="ru-RU" b="1" i="1" dirty="0"/>
              <a:t> </a:t>
            </a:r>
            <a:r>
              <a:rPr lang="ru-RU" b="1" i="1" dirty="0" err="1"/>
              <a:t>допомоги</a:t>
            </a:r>
            <a:r>
              <a:rPr lang="ru-RU" b="1" i="1" dirty="0"/>
              <a:t>) </a:t>
            </a:r>
            <a:r>
              <a:rPr lang="ru-RU" b="1" i="1" dirty="0" err="1"/>
              <a:t>доцільним</a:t>
            </a:r>
            <a:r>
              <a:rPr lang="ru-RU" b="1" i="1" dirty="0"/>
              <a:t> є </a:t>
            </a:r>
            <a:r>
              <a:rPr lang="ru-RU" b="1" i="1" dirty="0" err="1"/>
              <a:t>застосування</a:t>
            </a:r>
            <a:r>
              <a:rPr lang="ru-RU" b="1" i="1" dirty="0"/>
              <a:t> коду 3242 “</a:t>
            </a:r>
            <a:r>
              <a:rPr lang="ru-RU" b="1" i="1" dirty="0" err="1"/>
              <a:t>Інші</a:t>
            </a:r>
            <a:r>
              <a:rPr lang="ru-RU" b="1" i="1" dirty="0"/>
              <a:t> заходи у </a:t>
            </a:r>
            <a:r>
              <a:rPr lang="ru-RU" b="1" i="1" dirty="0" err="1"/>
              <a:t>сфері</a:t>
            </a:r>
            <a:r>
              <a:rPr lang="ru-RU" b="1" i="1" dirty="0"/>
              <a:t> </a:t>
            </a:r>
            <a:r>
              <a:rPr lang="ru-RU" b="1" i="1" dirty="0" err="1"/>
              <a:t>соціального</a:t>
            </a:r>
            <a:r>
              <a:rPr lang="ru-RU" b="1" i="1" dirty="0"/>
              <a:t> </a:t>
            </a:r>
            <a:r>
              <a:rPr lang="ru-RU" b="1" i="1" dirty="0" err="1"/>
              <a:t>захисту</a:t>
            </a:r>
            <a:r>
              <a:rPr lang="ru-RU" b="1" i="1" dirty="0"/>
              <a:t> і </a:t>
            </a:r>
            <a:r>
              <a:rPr lang="ru-RU" b="1" i="1" dirty="0" err="1"/>
              <a:t>соціального</a:t>
            </a:r>
            <a:r>
              <a:rPr lang="ru-RU" b="1" i="1" dirty="0"/>
              <a:t> </a:t>
            </a:r>
            <a:r>
              <a:rPr lang="ru-RU" b="1" i="1" dirty="0" err="1"/>
              <a:t>забезпечення</a:t>
            </a:r>
            <a:r>
              <a:rPr lang="ru-RU" b="1" i="1" dirty="0"/>
              <a:t>”.</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96180" y="422787"/>
            <a:ext cx="9144000" cy="874918"/>
          </a:xfrm>
        </p:spPr>
        <p:txBody>
          <a:bodyPr/>
          <a:lstStyle/>
          <a:p>
            <a:r>
              <a:rPr lang="uk-UA" sz="1800" dirty="0">
                <a:solidFill>
                  <a:srgbClr val="C00000"/>
                </a:solidFill>
                <a:effectLst/>
                <a:latin typeface="Arial" panose="020B0604020202020204" pitchFamily="34" charset="0"/>
                <a:ea typeface="Arial" panose="020B0604020202020204" pitchFamily="34" charset="0"/>
              </a:rPr>
              <a:t>Чи належить наша громада до місцевості якій надається гуманітарна допомога? Які </a:t>
            </a:r>
            <a:r>
              <a:rPr lang="uk-UA" sz="1800" dirty="0" err="1">
                <a:solidFill>
                  <a:srgbClr val="C00000"/>
                </a:solidFill>
                <a:effectLst/>
                <a:latin typeface="Arial" panose="020B0604020202020204" pitchFamily="34" charset="0"/>
                <a:ea typeface="Arial" panose="020B0604020202020204" pitchFamily="34" charset="0"/>
              </a:rPr>
              <a:t>крітерії</a:t>
            </a:r>
            <a:r>
              <a:rPr lang="uk-UA" sz="1800" dirty="0">
                <a:solidFill>
                  <a:srgbClr val="C00000"/>
                </a:solidFill>
                <a:effectLst/>
                <a:latin typeface="Arial" panose="020B0604020202020204" pitchFamily="34" charset="0"/>
                <a:ea typeface="Arial" panose="020B0604020202020204" pitchFamily="34" charset="0"/>
              </a:rPr>
              <a:t> розподілу цієї допомоги, хто з робітників ради проводить облік, розподіл і документальне оформлення? </a:t>
            </a:r>
            <a:endParaRPr lang="uk-UA" dirty="0"/>
          </a:p>
        </p:txBody>
      </p:sp>
      <p:sp>
        <p:nvSpPr>
          <p:cNvPr id="4" name="TextBox 3"/>
          <p:cNvSpPr txBox="1"/>
          <p:nvPr/>
        </p:nvSpPr>
        <p:spPr>
          <a:xfrm>
            <a:off x="1150374" y="1769807"/>
            <a:ext cx="10491020" cy="3575851"/>
          </a:xfrm>
          <a:prstGeom prst="rect">
            <a:avLst/>
          </a:prstGeom>
          <a:noFill/>
        </p:spPr>
        <p:txBody>
          <a:bodyPr wrap="square" rtlCol="0">
            <a:spAutoFit/>
          </a:bodyPr>
          <a:lstStyle/>
          <a:p>
            <a:pPr marR="88900" algn="just">
              <a:lnSpc>
                <a:spcPct val="115000"/>
              </a:lnSpc>
              <a:spcBef>
                <a:spcPts val="800"/>
              </a:spcBef>
              <a:spcAft>
                <a:spcPts val="1600"/>
              </a:spcAft>
            </a:pPr>
            <a:r>
              <a:rPr lang="uk-UA" sz="1800" dirty="0">
                <a:solidFill>
                  <a:srgbClr val="333333"/>
                </a:solidFill>
                <a:effectLst/>
                <a:highlight>
                  <a:srgbClr val="FFFFFF"/>
                </a:highlight>
                <a:latin typeface="Arial" panose="020B0604020202020204" pitchFamily="34" charset="0"/>
                <a:ea typeface="Arial" panose="020B0604020202020204" pitchFamily="34" charset="0"/>
              </a:rPr>
              <a:t>Гуманітарна допомога - цільова адресна безоплатна допомога в грошовій або натуральній формі, у вигляді безповоротної фінансової допомоги або добровільних пожертвувань, або допомога у вигляді виконання робіт, надання послуг, що надається іноземними та вітчизняними донорами із гуманних мотивів отримувачам гуманітарної допомоги в Україні або за кордоном, які потребують її у зв’язку з соціальною незахищеністю, матеріальною незабезпеченістю, важким фінансовим становищем, виникненням надзвичайного стану, зокрема внаслідок стихійного лиха, аварій, епідемій і епізоотій, екологічних, техногенних та інших катастроф, які створюють загрозу для життя і здоров’я населення, або тяжкою хворобою конкретних фізичних осіб, а також для підготовки до збройного захисту держави та її захисту у разі збройної агресії або збройного конфлікту. Закон не  передбачає поділу територій для розподілу гуманітарної допомоги. </a:t>
            </a:r>
            <a:endParaRPr lang="en-US" sz="1800" dirty="0">
              <a:effectLst/>
              <a:latin typeface="Calibri" panose="020F0502020204030204" pitchFamily="34" charset="0"/>
              <a:ea typeface="Calibri" panose="020F050202020403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96180" y="422787"/>
            <a:ext cx="9144000" cy="874918"/>
          </a:xfrm>
        </p:spPr>
        <p:txBody>
          <a:bodyPr/>
          <a:lstStyle/>
          <a:p>
            <a:r>
              <a:rPr lang="uk-UA" sz="1800" dirty="0">
                <a:solidFill>
                  <a:srgbClr val="C00000"/>
                </a:solidFill>
                <a:latin typeface="Arial" panose="020B0604020202020204" pitchFamily="34" charset="0"/>
                <a:ea typeface="Arial" panose="020B0604020202020204" pitchFamily="34" charset="0"/>
              </a:rPr>
              <a:t> наша громада належить </a:t>
            </a:r>
            <a:r>
              <a:rPr lang="uk-UA" sz="1800" dirty="0">
                <a:solidFill>
                  <a:srgbClr val="C00000"/>
                </a:solidFill>
                <a:effectLst/>
                <a:latin typeface="Arial" panose="020B0604020202020204" pitchFamily="34" charset="0"/>
                <a:ea typeface="Arial" panose="020B0604020202020204" pitchFamily="34" charset="0"/>
              </a:rPr>
              <a:t>до місцевості якій надається гуманітарна допомога,  </a:t>
            </a:r>
            <a:r>
              <a:rPr lang="uk-UA" sz="1800" dirty="0">
                <a:solidFill>
                  <a:srgbClr val="C00000"/>
                </a:solidFill>
                <a:latin typeface="Arial" panose="020B0604020202020204" pitchFamily="34" charset="0"/>
                <a:ea typeface="Arial" panose="020B0604020202020204" pitchFamily="34" charset="0"/>
              </a:rPr>
              <a:t>я</a:t>
            </a:r>
            <a:r>
              <a:rPr lang="uk-UA" sz="1800" dirty="0">
                <a:solidFill>
                  <a:srgbClr val="C00000"/>
                </a:solidFill>
                <a:effectLst/>
                <a:latin typeface="Arial" panose="020B0604020202020204" pitchFamily="34" charset="0"/>
                <a:ea typeface="Arial" panose="020B0604020202020204" pitchFamily="34" charset="0"/>
              </a:rPr>
              <a:t>кі </a:t>
            </a:r>
            <a:r>
              <a:rPr lang="uk-UA" sz="1800" dirty="0" err="1">
                <a:solidFill>
                  <a:srgbClr val="C00000"/>
                </a:solidFill>
                <a:effectLst/>
                <a:latin typeface="Arial" panose="020B0604020202020204" pitchFamily="34" charset="0"/>
                <a:ea typeface="Arial" panose="020B0604020202020204" pitchFamily="34" charset="0"/>
              </a:rPr>
              <a:t>крітерії</a:t>
            </a:r>
            <a:r>
              <a:rPr lang="uk-UA" sz="1800" dirty="0">
                <a:solidFill>
                  <a:srgbClr val="C00000"/>
                </a:solidFill>
                <a:effectLst/>
                <a:latin typeface="Arial" panose="020B0604020202020204" pitchFamily="34" charset="0"/>
                <a:ea typeface="Arial" panose="020B0604020202020204" pitchFamily="34" charset="0"/>
              </a:rPr>
              <a:t> розподілу цієї допомоги, хто з робітників ради проводить облік, розподіл і документальне оформлення? </a:t>
            </a:r>
            <a:endParaRPr lang="uk-UA" dirty="0"/>
          </a:p>
        </p:txBody>
      </p:sp>
      <p:sp>
        <p:nvSpPr>
          <p:cNvPr id="4" name="TextBox 3"/>
          <p:cNvSpPr txBox="1"/>
          <p:nvPr/>
        </p:nvSpPr>
        <p:spPr>
          <a:xfrm>
            <a:off x="570271" y="1297705"/>
            <a:ext cx="11267767" cy="4459619"/>
          </a:xfrm>
          <a:prstGeom prst="rect">
            <a:avLst/>
          </a:prstGeom>
          <a:noFill/>
        </p:spPr>
        <p:txBody>
          <a:bodyPr wrap="square" rtlCol="0">
            <a:spAutoFit/>
          </a:bodyPr>
          <a:lstStyle/>
          <a:p>
            <a:pPr marR="88900" algn="just">
              <a:lnSpc>
                <a:spcPct val="115000"/>
              </a:lnSpc>
              <a:spcBef>
                <a:spcPts val="800"/>
              </a:spcBef>
              <a:spcAft>
                <a:spcPts val="1600"/>
              </a:spcAft>
            </a:pPr>
            <a:r>
              <a:rPr lang="uk-UA" dirty="0">
                <a:solidFill>
                  <a:srgbClr val="333333"/>
                </a:solidFill>
                <a:effectLst/>
                <a:highlight>
                  <a:srgbClr val="FFFFFF"/>
                </a:highlight>
                <a:latin typeface="+mn-lt"/>
                <a:ea typeface="Arial" panose="020B0604020202020204" pitchFamily="34" charset="0"/>
              </a:rPr>
              <a:t>Відповідно до статті 1 Закону № 1192 органи місцевого самоврядування визначені отримувачами гуманітарної допомоги, які в подальшому передають її фізичних особам чи юридичних особам, за критеріями визначеними у статті 1 Закону України “Про гуманітарну допомогу”, у наведеному випадку - іншим бюджетним установам.  Відповідно ОМС повинні дотримуватись процедури документального оформлення гуманітарної допомоги, ведення відповідного обліку та звітності, передбачених даним законом, у залежності від їх повноважень.</a:t>
            </a:r>
            <a:endParaRPr lang="en-US" dirty="0">
              <a:effectLst/>
              <a:latin typeface="+mn-lt"/>
              <a:ea typeface="Calibri" panose="020F0502020204030204" pitchFamily="34" charset="0"/>
            </a:endParaRPr>
          </a:p>
          <a:p>
            <a:pPr algn="just">
              <a:lnSpc>
                <a:spcPct val="115000"/>
              </a:lnSpc>
              <a:spcAft>
                <a:spcPts val="800"/>
              </a:spcAft>
            </a:pPr>
            <a:r>
              <a:rPr lang="uk-UA" dirty="0">
                <a:solidFill>
                  <a:srgbClr val="333333"/>
                </a:solidFill>
                <a:effectLst/>
                <a:highlight>
                  <a:srgbClr val="FFFFFF"/>
                </a:highlight>
                <a:latin typeface="+mn-lt"/>
                <a:ea typeface="Arial" panose="020B0604020202020204" pitchFamily="34" charset="0"/>
              </a:rPr>
              <a:t>Підставою для започаткування процедури визнання допомоги гуманітарною є письмова пропозиція донора про її надання.</a:t>
            </a:r>
            <a:endParaRPr lang="en-US" dirty="0">
              <a:effectLst/>
              <a:latin typeface="+mn-lt"/>
              <a:ea typeface="Calibri" panose="020F0502020204030204" pitchFamily="34" charset="0"/>
            </a:endParaRPr>
          </a:p>
          <a:p>
            <a:pPr algn="just">
              <a:lnSpc>
                <a:spcPct val="115000"/>
              </a:lnSpc>
              <a:spcAft>
                <a:spcPts val="800"/>
              </a:spcAft>
            </a:pPr>
            <a:r>
              <a:rPr lang="uk-UA" dirty="0">
                <a:solidFill>
                  <a:srgbClr val="333333"/>
                </a:solidFill>
                <a:effectLst/>
                <a:highlight>
                  <a:srgbClr val="FFFFFF"/>
                </a:highlight>
                <a:latin typeface="+mn-lt"/>
                <a:ea typeface="Arial" panose="020B0604020202020204" pitchFamily="34" charset="0"/>
              </a:rPr>
              <a:t>Підставою для здійснення гуманітарної допомоги в Україні є </a:t>
            </a:r>
            <a:r>
              <a:rPr lang="uk-UA" b="1" dirty="0">
                <a:solidFill>
                  <a:srgbClr val="333333"/>
                </a:solidFill>
                <a:effectLst/>
                <a:highlight>
                  <a:srgbClr val="FFFFFF"/>
                </a:highlight>
                <a:latin typeface="+mn-lt"/>
                <a:ea typeface="Arial" panose="020B0604020202020204" pitchFamily="34" charset="0"/>
              </a:rPr>
              <a:t>письмова згода отримувача гуманітарної допомоги на її одержання.</a:t>
            </a:r>
            <a:r>
              <a:rPr lang="uk-UA" dirty="0">
                <a:solidFill>
                  <a:srgbClr val="333333"/>
                </a:solidFill>
                <a:effectLst/>
                <a:highlight>
                  <a:srgbClr val="FFFFFF"/>
                </a:highlight>
                <a:latin typeface="+mn-lt"/>
                <a:ea typeface="Arial" panose="020B0604020202020204" pitchFamily="34" charset="0"/>
              </a:rPr>
              <a:t> Отримувач гуманітарної допомоги має такі самі права на її використання, що і набувач гуманітарної допомоги.</a:t>
            </a:r>
            <a:endParaRPr lang="en-US" dirty="0">
              <a:effectLst/>
              <a:latin typeface="+mn-lt"/>
              <a:ea typeface="Calibri" panose="020F0502020204030204" pitchFamily="34" charset="0"/>
            </a:endParaRPr>
          </a:p>
          <a:p>
            <a:pPr algn="just">
              <a:lnSpc>
                <a:spcPct val="115000"/>
              </a:lnSpc>
              <a:spcAft>
                <a:spcPts val="800"/>
              </a:spcAft>
            </a:pPr>
            <a:r>
              <a:rPr lang="uk-UA" dirty="0">
                <a:solidFill>
                  <a:srgbClr val="333333"/>
                </a:solidFill>
                <a:effectLst/>
                <a:highlight>
                  <a:srgbClr val="FFFFFF"/>
                </a:highlight>
                <a:latin typeface="+mn-lt"/>
                <a:ea typeface="Arial" panose="020B0604020202020204" pitchFamily="34" charset="0"/>
              </a:rPr>
              <a:t>З</a:t>
            </a:r>
            <a:r>
              <a:rPr lang="uk-UA" b="1" dirty="0">
                <a:solidFill>
                  <a:srgbClr val="333333"/>
                </a:solidFill>
                <a:effectLst/>
                <a:highlight>
                  <a:srgbClr val="FFFFFF"/>
                </a:highlight>
                <a:latin typeface="+mn-lt"/>
                <a:ea typeface="Arial" panose="020B0604020202020204" pitchFamily="34" charset="0"/>
              </a:rPr>
              <a:t>міну отримувача гуманітарної допомог</a:t>
            </a:r>
            <a:r>
              <a:rPr lang="uk-UA" dirty="0">
                <a:solidFill>
                  <a:srgbClr val="333333"/>
                </a:solidFill>
                <a:effectLst/>
                <a:highlight>
                  <a:srgbClr val="FFFFFF"/>
                </a:highlight>
                <a:latin typeface="+mn-lt"/>
                <a:ea typeface="Arial" panose="020B0604020202020204" pitchFamily="34" charset="0"/>
              </a:rPr>
              <a:t>и та її переадресування можливо </a:t>
            </a:r>
            <a:r>
              <a:rPr lang="uk-UA" b="1" dirty="0">
                <a:solidFill>
                  <a:srgbClr val="333333"/>
                </a:solidFill>
                <a:effectLst/>
                <a:highlight>
                  <a:srgbClr val="FFFFFF"/>
                </a:highlight>
                <a:latin typeface="+mn-lt"/>
                <a:ea typeface="Arial" panose="020B0604020202020204" pitchFamily="34" charset="0"/>
              </a:rPr>
              <a:t>здійснювати лише за погодженням</a:t>
            </a:r>
            <a:r>
              <a:rPr lang="uk-UA" dirty="0">
                <a:solidFill>
                  <a:srgbClr val="333333"/>
                </a:solidFill>
                <a:effectLst/>
                <a:highlight>
                  <a:srgbClr val="FFFFFF"/>
                </a:highlight>
                <a:latin typeface="+mn-lt"/>
                <a:ea typeface="Arial" panose="020B0604020202020204" pitchFamily="34" charset="0"/>
              </a:rPr>
              <a:t> з іноземними донорами за рішенням відповідного спеціально уповноваженого державного органу з питань гуманітарної допомоги.</a:t>
            </a:r>
            <a:endParaRPr lang="en-US" dirty="0">
              <a:effectLst/>
              <a:latin typeface="+mn-lt"/>
              <a:ea typeface="Calibri" panose="020F0502020204030204" pitchFamily="34" charset="0"/>
            </a:endParaRPr>
          </a:p>
          <a:p>
            <a:pPr algn="just">
              <a:lnSpc>
                <a:spcPct val="115000"/>
              </a:lnSpc>
              <a:spcBef>
                <a:spcPts val="1200"/>
              </a:spcBef>
              <a:spcAft>
                <a:spcPts val="1200"/>
              </a:spcAft>
            </a:pPr>
            <a:r>
              <a:rPr lang="uk-UA" dirty="0">
                <a:solidFill>
                  <a:srgbClr val="2F2F2F"/>
                </a:solidFill>
                <a:effectLst/>
                <a:highlight>
                  <a:srgbClr val="FFFFFF"/>
                </a:highlight>
                <a:latin typeface="+mn-lt"/>
                <a:ea typeface="Arial" panose="020B0604020202020204" pitchFamily="34" charset="0"/>
              </a:rPr>
              <a:t>Отримання гуманітарної допомоги здійснюється тимчасовою комісією отримувача ( органу місцевого самоврядування, чи комунальної установи, які визначені у первинних документах). Керівник підприємства (установи, закладу) має видати другий розпорядчий документ (наказ, розпорядження) щодо створення тимчасової комісії щодо отримання гуманітарної допомоги в натуральній формі на період воєнного стану або це може бути постійна комісія,  яка займається обліком та списанням основних засобів.  </a:t>
            </a:r>
            <a:endParaRPr lang="en-US" dirty="0">
              <a:effectLst/>
              <a:latin typeface="+mn-lt"/>
              <a:ea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8"/>
          <p:cNvSpPr txBox="1">
            <a:spLocks noGrp="1"/>
          </p:cNvSpPr>
          <p:nvPr>
            <p:ph type="body" idx="1"/>
          </p:nvPr>
        </p:nvSpPr>
        <p:spPr>
          <a:xfrm>
            <a:off x="950167" y="864571"/>
            <a:ext cx="10515600" cy="4351338"/>
          </a:xfrm>
          <a:prstGeom prst="rect">
            <a:avLst/>
          </a:prstGeom>
          <a:noFill/>
          <a:ln>
            <a:noFill/>
          </a:ln>
        </p:spPr>
        <p:txBody>
          <a:bodyPr spcFirstLastPara="1" wrap="square" lIns="91425" tIns="45700" rIns="91425" bIns="45700" anchor="t" anchorCtr="0">
            <a:normAutofit fontScale="85000" lnSpcReduction="10000"/>
          </a:bodyPr>
          <a:lstStyle/>
          <a:p>
            <a:pPr marL="228600" lvl="0" indent="-228600" algn="l" rtl="0">
              <a:lnSpc>
                <a:spcPct val="90000"/>
              </a:lnSpc>
              <a:spcBef>
                <a:spcPts val="0"/>
              </a:spcBef>
              <a:spcAft>
                <a:spcPts val="0"/>
              </a:spcAft>
              <a:buClr>
                <a:schemeClr val="dk1"/>
              </a:buClr>
              <a:buSzPct val="100000"/>
              <a:buChar char="•"/>
            </a:pPr>
            <a:r>
              <a:rPr lang="ru-RU" dirty="0" err="1"/>
              <a:t>Гуманітарна</a:t>
            </a:r>
            <a:r>
              <a:rPr lang="ru-RU" dirty="0"/>
              <a:t> </a:t>
            </a:r>
            <a:r>
              <a:rPr lang="ru-RU" dirty="0" err="1"/>
              <a:t>допомога</a:t>
            </a:r>
            <a:r>
              <a:rPr lang="ru-RU" dirty="0"/>
              <a:t> є </a:t>
            </a:r>
            <a:r>
              <a:rPr lang="ru-RU" dirty="0" err="1"/>
              <a:t>різновидом</a:t>
            </a:r>
            <a:r>
              <a:rPr lang="ru-RU" dirty="0"/>
              <a:t> </a:t>
            </a:r>
            <a:r>
              <a:rPr lang="ru-RU" dirty="0" err="1"/>
              <a:t>благодійництва</a:t>
            </a:r>
            <a:r>
              <a:rPr lang="ru-RU" dirty="0"/>
              <a:t>, а не видом </a:t>
            </a:r>
            <a:r>
              <a:rPr lang="ru-RU" dirty="0" err="1"/>
              <a:t>благодійної</a:t>
            </a:r>
            <a:r>
              <a:rPr lang="ru-RU" dirty="0"/>
              <a:t> </a:t>
            </a:r>
            <a:r>
              <a:rPr lang="ru-RU" dirty="0" err="1"/>
              <a:t>допомоги</a:t>
            </a:r>
            <a:r>
              <a:rPr lang="ru-RU" dirty="0"/>
              <a:t> і </a:t>
            </a:r>
            <a:r>
              <a:rPr lang="ru-RU" dirty="0" err="1"/>
              <a:t>має</a:t>
            </a:r>
            <a:r>
              <a:rPr lang="ru-RU" dirty="0"/>
              <a:t> </a:t>
            </a:r>
            <a:r>
              <a:rPr lang="ru-RU" dirty="0" err="1"/>
              <a:t>спрямовуватися</a:t>
            </a:r>
            <a:r>
              <a:rPr lang="ru-RU" dirty="0"/>
              <a:t> відповідно до </a:t>
            </a:r>
            <a:r>
              <a:rPr lang="ru-RU" dirty="0" err="1"/>
              <a:t>обставин</a:t>
            </a:r>
            <a:r>
              <a:rPr lang="ru-RU" dirty="0"/>
              <a:t>, </a:t>
            </a:r>
            <a:r>
              <a:rPr lang="ru-RU" dirty="0" err="1"/>
              <a:t>об’єктивних</a:t>
            </a:r>
            <a:r>
              <a:rPr lang="ru-RU" dirty="0"/>
              <a:t> потреб, </a:t>
            </a:r>
            <a:r>
              <a:rPr lang="ru-RU" dirty="0" err="1"/>
              <a:t>згоди</a:t>
            </a:r>
            <a:r>
              <a:rPr lang="ru-RU" dirty="0"/>
              <a:t> </a:t>
            </a:r>
            <a:r>
              <a:rPr lang="ru-RU" dirty="0" err="1"/>
              <a:t>її</a:t>
            </a:r>
            <a:r>
              <a:rPr lang="ru-RU" dirty="0"/>
              <a:t> </a:t>
            </a:r>
            <a:r>
              <a:rPr lang="ru-RU" dirty="0" err="1"/>
              <a:t>отримувачів</a:t>
            </a:r>
            <a:r>
              <a:rPr lang="ru-RU" dirty="0"/>
              <a:t> та за </a:t>
            </a:r>
            <a:r>
              <a:rPr lang="ru-RU" dirty="0" err="1"/>
              <a:t>умови</a:t>
            </a:r>
            <a:r>
              <a:rPr lang="ru-RU" dirty="0"/>
              <a:t> </a:t>
            </a:r>
            <a:r>
              <a:rPr lang="ru-RU" dirty="0" err="1"/>
              <a:t>дотримання</a:t>
            </a:r>
            <a:r>
              <a:rPr lang="ru-RU" dirty="0"/>
              <a:t> </a:t>
            </a:r>
            <a:r>
              <a:rPr lang="ru-RU" dirty="0" err="1"/>
              <a:t>вимог</a:t>
            </a:r>
            <a:r>
              <a:rPr lang="ru-RU" dirty="0"/>
              <a:t> </a:t>
            </a:r>
            <a:r>
              <a:rPr lang="ru-RU" dirty="0" err="1"/>
              <a:t>статті</a:t>
            </a:r>
            <a:r>
              <a:rPr lang="ru-RU" dirty="0"/>
              <a:t> 3 Закону </a:t>
            </a:r>
            <a:r>
              <a:rPr lang="ru-RU" dirty="0" err="1"/>
              <a:t>України</a:t>
            </a:r>
            <a:r>
              <a:rPr lang="ru-RU" dirty="0"/>
              <a:t> "</a:t>
            </a:r>
            <a:r>
              <a:rPr lang="ru-RU" dirty="0">
                <a:hlinkClick r:id="rId1"/>
              </a:rPr>
              <a:t>Про </a:t>
            </a:r>
            <a:r>
              <a:rPr lang="ru-RU" dirty="0" err="1">
                <a:hlinkClick r:id="rId1"/>
              </a:rPr>
              <a:t>благодійну</a:t>
            </a:r>
            <a:r>
              <a:rPr lang="ru-RU" dirty="0">
                <a:hlinkClick r:id="rId1"/>
              </a:rPr>
              <a:t> </a:t>
            </a:r>
            <a:r>
              <a:rPr lang="ru-RU" dirty="0" err="1">
                <a:hlinkClick r:id="rId1"/>
              </a:rPr>
              <a:t>діяльність</a:t>
            </a:r>
            <a:r>
              <a:rPr lang="ru-RU" dirty="0">
                <a:hlinkClick r:id="rId1"/>
              </a:rPr>
              <a:t> та </a:t>
            </a:r>
            <a:r>
              <a:rPr lang="ru-RU" dirty="0" err="1">
                <a:hlinkClick r:id="rId1"/>
              </a:rPr>
              <a:t>благодійні</a:t>
            </a:r>
            <a:r>
              <a:rPr lang="ru-RU" dirty="0">
                <a:hlinkClick r:id="rId1"/>
              </a:rPr>
              <a:t> </a:t>
            </a:r>
            <a:r>
              <a:rPr lang="ru-RU" dirty="0" err="1">
                <a:hlinkClick r:id="rId1"/>
              </a:rPr>
              <a:t>організації</a:t>
            </a:r>
            <a:r>
              <a:rPr lang="ru-RU" dirty="0"/>
              <a:t>" від 05.07.2012 р. № 5073-VI (</a:t>
            </a:r>
            <a:r>
              <a:rPr lang="ru-RU" dirty="0" err="1"/>
              <a:t>далі</a:t>
            </a:r>
            <a:r>
              <a:rPr lang="ru-RU" dirty="0"/>
              <a:t> — Закон № 5073 від 05.07.2012 р. № 5073-VI (</a:t>
            </a:r>
            <a:r>
              <a:rPr lang="ru-RU" dirty="0" err="1"/>
              <a:t>далі</a:t>
            </a:r>
            <a:r>
              <a:rPr lang="ru-RU" dirty="0"/>
              <a:t> — Закон № 5073). Про </a:t>
            </a:r>
            <a:r>
              <a:rPr lang="ru-RU" dirty="0" err="1"/>
              <a:t>це</a:t>
            </a:r>
            <a:r>
              <a:rPr lang="ru-RU" dirty="0"/>
              <a:t> </a:t>
            </a:r>
            <a:r>
              <a:rPr lang="ru-RU" dirty="0" err="1"/>
              <a:t>зазначено</a:t>
            </a:r>
            <a:r>
              <a:rPr lang="ru-RU" dirty="0"/>
              <a:t> у </a:t>
            </a:r>
            <a:r>
              <a:rPr lang="ru-RU" dirty="0" err="1"/>
              <a:t>статті</a:t>
            </a:r>
            <a:r>
              <a:rPr lang="ru-RU" dirty="0"/>
              <a:t> 1 </a:t>
            </a:r>
            <a:r>
              <a:rPr lang="ru-RU" dirty="0">
                <a:hlinkClick r:id="rId2"/>
              </a:rPr>
              <a:t>Закону № 1192 </a:t>
            </a:r>
            <a:r>
              <a:rPr lang="ru-RU" dirty="0"/>
              <a:t>(про </a:t>
            </a:r>
            <a:r>
              <a:rPr lang="ru-RU" dirty="0" err="1"/>
              <a:t>гуманітарну</a:t>
            </a:r>
            <a:r>
              <a:rPr lang="ru-RU" dirty="0"/>
              <a:t> </a:t>
            </a:r>
            <a:r>
              <a:rPr lang="ru-RU" dirty="0" err="1"/>
              <a:t>допомогу</a:t>
            </a:r>
            <a:r>
              <a:rPr lang="ru-RU" dirty="0"/>
              <a:t>). А в </a:t>
            </a:r>
            <a:r>
              <a:rPr lang="ru-RU" dirty="0" err="1"/>
              <a:t>статті</a:t>
            </a:r>
            <a:r>
              <a:rPr lang="ru-RU" dirty="0"/>
              <a:t> 3 Закону </a:t>
            </a:r>
            <a:r>
              <a:rPr lang="ru-RU" dirty="0">
                <a:hlinkClick r:id="rId1"/>
              </a:rPr>
              <a:t>№ 5073 </a:t>
            </a:r>
            <a:r>
              <a:rPr lang="ru-RU" dirty="0" err="1"/>
              <a:t>мова</a:t>
            </a:r>
            <a:r>
              <a:rPr lang="ru-RU" dirty="0"/>
              <a:t> </a:t>
            </a:r>
            <a:r>
              <a:rPr lang="ru-RU" dirty="0" err="1"/>
              <a:t>йде</a:t>
            </a:r>
            <a:r>
              <a:rPr lang="ru-RU" dirty="0"/>
              <a:t> </a:t>
            </a:r>
            <a:r>
              <a:rPr lang="ru-RU" dirty="0" err="1"/>
              <a:t>лише</a:t>
            </a:r>
            <a:r>
              <a:rPr lang="ru-RU" dirty="0"/>
              <a:t> про </a:t>
            </a:r>
            <a:r>
              <a:rPr lang="ru-RU" dirty="0" err="1"/>
              <a:t>цілі</a:t>
            </a:r>
            <a:r>
              <a:rPr lang="ru-RU" dirty="0"/>
              <a:t> та </a:t>
            </a:r>
            <a:r>
              <a:rPr lang="ru-RU" dirty="0" err="1"/>
              <a:t>сфери</a:t>
            </a:r>
            <a:r>
              <a:rPr lang="ru-RU" dirty="0"/>
              <a:t> </a:t>
            </a:r>
            <a:r>
              <a:rPr lang="ru-RU" dirty="0" err="1"/>
              <a:t>благодійної</a:t>
            </a:r>
            <a:r>
              <a:rPr lang="ru-RU" dirty="0"/>
              <a:t> </a:t>
            </a:r>
            <a:r>
              <a:rPr lang="ru-RU" dirty="0" err="1"/>
              <a:t>діяльності</a:t>
            </a:r>
            <a:r>
              <a:rPr lang="ru-RU" dirty="0"/>
              <a:t>, </a:t>
            </a:r>
            <a:r>
              <a:rPr lang="ru-RU" dirty="0" err="1"/>
              <a:t>які</a:t>
            </a:r>
            <a:r>
              <a:rPr lang="ru-RU" dirty="0"/>
              <a:t> </a:t>
            </a:r>
            <a:r>
              <a:rPr lang="ru-RU" dirty="0" err="1"/>
              <a:t>повинні</a:t>
            </a:r>
            <a:r>
              <a:rPr lang="ru-RU" dirty="0"/>
              <a:t> </a:t>
            </a:r>
            <a:r>
              <a:rPr lang="ru-RU" dirty="0" err="1"/>
              <a:t>співпадати</a:t>
            </a:r>
            <a:r>
              <a:rPr lang="ru-RU" dirty="0"/>
              <a:t> при </a:t>
            </a:r>
            <a:r>
              <a:rPr lang="ru-RU" dirty="0" err="1"/>
              <a:t>отриманні</a:t>
            </a:r>
            <a:r>
              <a:rPr lang="ru-RU" dirty="0"/>
              <a:t> </a:t>
            </a:r>
            <a:r>
              <a:rPr lang="ru-RU" dirty="0" err="1"/>
              <a:t>гуманітарної</a:t>
            </a:r>
            <a:r>
              <a:rPr lang="ru-RU" dirty="0"/>
              <a:t> </a:t>
            </a:r>
            <a:r>
              <a:rPr lang="ru-RU" dirty="0" err="1"/>
              <a:t>допомоги</a:t>
            </a:r>
            <a:r>
              <a:rPr lang="ru-RU" dirty="0"/>
              <a:t> і </a:t>
            </a:r>
            <a:r>
              <a:rPr lang="ru-RU" dirty="0" err="1"/>
              <a:t>здійснення</a:t>
            </a:r>
            <a:r>
              <a:rPr lang="ru-RU" dirty="0"/>
              <a:t> </a:t>
            </a:r>
            <a:r>
              <a:rPr lang="ru-RU" dirty="0" err="1"/>
              <a:t>благодійництва</a:t>
            </a:r>
            <a:r>
              <a:rPr lang="ru-RU" dirty="0"/>
              <a:t>.</a:t>
            </a:r>
            <a:endParaRPr dirty="0"/>
          </a:p>
          <a:p>
            <a:pPr marL="228600" lvl="0" indent="-228600" algn="l" rtl="0">
              <a:lnSpc>
                <a:spcPct val="90000"/>
              </a:lnSpc>
              <a:spcBef>
                <a:spcPts val="1000"/>
              </a:spcBef>
              <a:spcAft>
                <a:spcPts val="0"/>
              </a:spcAft>
              <a:buClr>
                <a:schemeClr val="dk1"/>
              </a:buClr>
              <a:buSzPct val="100000"/>
              <a:buChar char="•"/>
            </a:pPr>
            <a:r>
              <a:rPr lang="ru-RU" dirty="0"/>
              <a:t>Відповідно до </a:t>
            </a:r>
            <a:r>
              <a:rPr lang="ru-RU" dirty="0" err="1"/>
              <a:t>статті</a:t>
            </a:r>
            <a:r>
              <a:rPr lang="ru-RU" dirty="0"/>
              <a:t> 1 Закону </a:t>
            </a:r>
            <a:r>
              <a:rPr lang="ru-RU" dirty="0">
                <a:hlinkClick r:id="rId2"/>
              </a:rPr>
              <a:t>№ 1192 </a:t>
            </a:r>
            <a:r>
              <a:rPr lang="ru-RU" dirty="0" err="1"/>
              <a:t>органи</a:t>
            </a:r>
            <a:r>
              <a:rPr lang="ru-RU" dirty="0"/>
              <a:t> </a:t>
            </a:r>
            <a:r>
              <a:rPr lang="ru-RU" dirty="0" err="1"/>
              <a:t>місцевого</a:t>
            </a:r>
            <a:r>
              <a:rPr lang="ru-RU" dirty="0"/>
              <a:t> </a:t>
            </a:r>
            <a:r>
              <a:rPr lang="ru-RU" dirty="0" err="1"/>
              <a:t>самоврядування</a:t>
            </a:r>
            <a:r>
              <a:rPr lang="ru-RU" dirty="0"/>
              <a:t> </a:t>
            </a:r>
            <a:r>
              <a:rPr lang="ru-RU" dirty="0" err="1"/>
              <a:t>визначені</a:t>
            </a:r>
            <a:r>
              <a:rPr lang="ru-RU" dirty="0"/>
              <a:t> </a:t>
            </a:r>
            <a:r>
              <a:rPr lang="ru-RU" dirty="0" err="1"/>
              <a:t>отримувачами</a:t>
            </a:r>
            <a:r>
              <a:rPr lang="ru-RU" dirty="0"/>
              <a:t> </a:t>
            </a:r>
            <a:r>
              <a:rPr lang="ru-RU" dirty="0" err="1"/>
              <a:t>гуманітарної</a:t>
            </a:r>
            <a:r>
              <a:rPr lang="ru-RU" dirty="0"/>
              <a:t> </a:t>
            </a:r>
            <a:r>
              <a:rPr lang="ru-RU" dirty="0" err="1"/>
              <a:t>допомоги</a:t>
            </a:r>
            <a:r>
              <a:rPr lang="ru-RU" dirty="0"/>
              <a:t>. Відповідно ОМС </a:t>
            </a:r>
            <a:r>
              <a:rPr lang="ru-RU" dirty="0" err="1"/>
              <a:t>повинні</a:t>
            </a:r>
            <a:r>
              <a:rPr lang="ru-RU" dirty="0"/>
              <a:t> </a:t>
            </a:r>
            <a:r>
              <a:rPr lang="ru-RU" dirty="0" err="1"/>
              <a:t>дотримуватись</a:t>
            </a:r>
            <a:r>
              <a:rPr lang="ru-RU" dirty="0"/>
              <a:t> </a:t>
            </a:r>
            <a:r>
              <a:rPr lang="ru-RU" dirty="0" err="1"/>
              <a:t>процедури</a:t>
            </a:r>
            <a:r>
              <a:rPr lang="ru-RU" dirty="0"/>
              <a:t> документального </a:t>
            </a:r>
            <a:r>
              <a:rPr lang="ru-RU" dirty="0" err="1"/>
              <a:t>оформлення</a:t>
            </a:r>
            <a:r>
              <a:rPr lang="ru-RU" dirty="0"/>
              <a:t> </a:t>
            </a:r>
            <a:r>
              <a:rPr lang="ru-RU" dirty="0" err="1"/>
              <a:t>гуманітарної</a:t>
            </a:r>
            <a:r>
              <a:rPr lang="ru-RU" dirty="0"/>
              <a:t> </a:t>
            </a:r>
            <a:r>
              <a:rPr lang="ru-RU" dirty="0" err="1"/>
              <a:t>допомоги</a:t>
            </a:r>
            <a:r>
              <a:rPr lang="ru-RU" dirty="0"/>
              <a:t>, </a:t>
            </a:r>
            <a:r>
              <a:rPr lang="ru-RU" dirty="0" err="1"/>
              <a:t>ведення</a:t>
            </a:r>
            <a:r>
              <a:rPr lang="ru-RU" dirty="0"/>
              <a:t> </a:t>
            </a:r>
            <a:r>
              <a:rPr lang="ru-RU" dirty="0" err="1"/>
              <a:t>відповідного</a:t>
            </a:r>
            <a:r>
              <a:rPr lang="ru-RU" dirty="0"/>
              <a:t> </a:t>
            </a:r>
            <a:r>
              <a:rPr lang="ru-RU" dirty="0" err="1"/>
              <a:t>обліку</a:t>
            </a:r>
            <a:r>
              <a:rPr lang="ru-RU" dirty="0"/>
              <a:t> та </a:t>
            </a:r>
            <a:r>
              <a:rPr lang="ru-RU" dirty="0" err="1"/>
              <a:t>звітності</a:t>
            </a:r>
            <a:r>
              <a:rPr lang="ru-RU" dirty="0"/>
              <a:t>, </a:t>
            </a:r>
            <a:r>
              <a:rPr lang="ru-RU" dirty="0" err="1"/>
              <a:t>передбачених</a:t>
            </a:r>
            <a:r>
              <a:rPr lang="ru-RU" dirty="0"/>
              <a:t> </a:t>
            </a:r>
            <a:r>
              <a:rPr lang="ru-RU" dirty="0" err="1"/>
              <a:t>даним</a:t>
            </a:r>
            <a:r>
              <a:rPr lang="ru-RU" dirty="0"/>
              <a:t> законом, у </a:t>
            </a:r>
            <a:r>
              <a:rPr lang="ru-RU" dirty="0" err="1"/>
              <a:t>залежності</a:t>
            </a:r>
            <a:r>
              <a:rPr lang="ru-RU" dirty="0"/>
              <a:t> від </a:t>
            </a:r>
            <a:r>
              <a:rPr lang="ru-RU" dirty="0" err="1"/>
              <a:t>їх</a:t>
            </a:r>
            <a:r>
              <a:rPr lang="ru-RU" dirty="0"/>
              <a:t> </a:t>
            </a:r>
            <a:r>
              <a:rPr lang="ru-RU" dirty="0" err="1"/>
              <a:t>повноважень</a:t>
            </a:r>
            <a:endParaRPr dirty="0"/>
          </a:p>
          <a:p>
            <a:pPr marL="228600" lvl="0" indent="-7747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тексту 4"/>
          <p:cNvSpPr>
            <a:spLocks noGrp="1"/>
          </p:cNvSpPr>
          <p:nvPr>
            <p:ph type="body" idx="1"/>
          </p:nvPr>
        </p:nvSpPr>
        <p:spPr>
          <a:xfrm>
            <a:off x="838200" y="501445"/>
            <a:ext cx="10515600" cy="5043949"/>
          </a:xfrm>
        </p:spPr>
        <p:txBody>
          <a:bodyPr>
            <a:normAutofit fontScale="92500" lnSpcReduction="20000"/>
          </a:bodyPr>
          <a:lstStyle/>
          <a:p>
            <a:pPr algn="just">
              <a:lnSpc>
                <a:spcPct val="115000"/>
              </a:lnSpc>
              <a:spcBef>
                <a:spcPts val="1200"/>
              </a:spcBef>
              <a:spcAft>
                <a:spcPts val="1200"/>
              </a:spcAft>
            </a:pPr>
            <a:r>
              <a:rPr lang="uk-UA" sz="1800" dirty="0">
                <a:solidFill>
                  <a:srgbClr val="2F2F2F"/>
                </a:solidFill>
                <a:effectLst/>
                <a:highlight>
                  <a:srgbClr val="FFFFFF"/>
                </a:highlight>
                <a:latin typeface="Arial" panose="020B0604020202020204" pitchFamily="34" charset="0"/>
                <a:ea typeface="Arial" panose="020B0604020202020204" pitchFamily="34" charset="0"/>
              </a:rPr>
              <a:t>Якщо в первинних документах відсутні вартісні показники активів, отриманих як гуманітарна допомога, тоді підприємству потрібно прийняти рішення щодо визначення комісією вартості активів, отриманих як гуманітарна допомога. Таке рішення потрібно вказати у першому розпорядчому документів керівника. </a:t>
            </a:r>
            <a:endParaRPr lang="en-US" sz="1800" dirty="0">
              <a:effectLst/>
              <a:latin typeface="Calibri" panose="020F0502020204030204" pitchFamily="34" charset="0"/>
              <a:ea typeface="Calibri" panose="020F0502020204030204" pitchFamily="34" charset="0"/>
            </a:endParaRPr>
          </a:p>
          <a:p>
            <a:pPr marR="88900" algn="just">
              <a:lnSpc>
                <a:spcPct val="115000"/>
              </a:lnSpc>
              <a:spcAft>
                <a:spcPts val="800"/>
              </a:spcAft>
            </a:pPr>
            <a:r>
              <a:rPr lang="uk-UA" sz="1800" dirty="0">
                <a:solidFill>
                  <a:srgbClr val="333333"/>
                </a:solidFill>
                <a:effectLst/>
                <a:highlight>
                  <a:srgbClr val="FFFFFF"/>
                </a:highlight>
                <a:latin typeface="Arial" panose="020B0604020202020204" pitchFamily="34" charset="0"/>
                <a:ea typeface="Arial" panose="020B0604020202020204" pitchFamily="34" charset="0"/>
              </a:rPr>
              <a:t>У випадку надходжень гуманітарної допомоги ( операції у натуральній формі), вносяться зміни до спеціального фонду кошторису за відповідними підгрупами власних надходжень та відповідних видатків шляхом збільшення планових показників з урахуванням фактичного обсягу цих операцій за умови відсутності або перевищення таких планових показників. Розпорядники упорядковують бюджетні зобов’язання з урахуванням внесених до спеціального фонду кошторису </a:t>
            </a:r>
            <a:r>
              <a:rPr lang="uk-UA" sz="1800" dirty="0" err="1">
                <a:solidFill>
                  <a:srgbClr val="333333"/>
                </a:solidFill>
                <a:effectLst/>
                <a:highlight>
                  <a:srgbClr val="FFFFFF"/>
                </a:highlight>
                <a:latin typeface="Arial" panose="020B0604020202020204" pitchFamily="34" charset="0"/>
                <a:ea typeface="Arial" panose="020B0604020202020204" pitchFamily="34" charset="0"/>
              </a:rPr>
              <a:t>змін.Органи</a:t>
            </a:r>
            <a:r>
              <a:rPr lang="uk-UA" sz="1800" dirty="0">
                <a:solidFill>
                  <a:srgbClr val="333333"/>
                </a:solidFill>
                <a:effectLst/>
                <a:highlight>
                  <a:srgbClr val="FFFFFF"/>
                </a:highlight>
                <a:latin typeface="Arial" panose="020B0604020202020204" pitchFamily="34" charset="0"/>
                <a:ea typeface="Arial" panose="020B0604020202020204" pitchFamily="34" charset="0"/>
              </a:rPr>
              <a:t> Казначейства ведуть облік таких змін, провадять видатки спеціального фонду бюджету за власними надходженнями на підставі кошторисів з урахуванням внесених до них змін без внесення змін до бюджетного розпису та відображають у звітності про виконання бюджетів планові показники за спеціальним фондом бюджету з урахуванням внесених змін до кошторисів.</a:t>
            </a:r>
            <a:endParaRPr lang="en-US" sz="1800" dirty="0">
              <a:effectLst/>
              <a:latin typeface="Calibri" panose="020F0502020204030204" pitchFamily="34" charset="0"/>
              <a:ea typeface="Calibri" panose="020F0502020204030204" pitchFamily="34" charset="0"/>
            </a:endParaRPr>
          </a:p>
          <a:p>
            <a:r>
              <a:rPr lang="uk-UA" sz="1800" b="1" dirty="0">
                <a:solidFill>
                  <a:srgbClr val="2F2F2F"/>
                </a:solidFill>
                <a:effectLst/>
                <a:highlight>
                  <a:srgbClr val="FFFFFF"/>
                </a:highlight>
                <a:latin typeface="Arial" panose="020B0604020202020204" pitchFamily="34" charset="0"/>
                <a:ea typeface="Arial" panose="020B0604020202020204" pitchFamily="34" charset="0"/>
              </a:rPr>
              <a:t>Спеціальних вимог до документування таких передач законодавство не містить</a:t>
            </a:r>
            <a:r>
              <a:rPr lang="uk-UA" sz="1800" dirty="0">
                <a:solidFill>
                  <a:srgbClr val="2F2F2F"/>
                </a:solidFill>
                <a:effectLst/>
                <a:highlight>
                  <a:srgbClr val="FFFFFF"/>
                </a:highlight>
                <a:latin typeface="Arial" panose="020B0604020202020204" pitchFamily="34" charset="0"/>
                <a:ea typeface="Arial" panose="020B0604020202020204" pitchFamily="34" charset="0"/>
              </a:rPr>
              <a:t>. Тому особливості роздачі такої допомоги рекомендуємо визначити у Порядку, затвердженому виконавчим комітетом, як виконавчого органу загальної юрисдикції. У випадку масової роздачі гуманітарної допомоги населенню документувати такі факти в наступному порядку</a:t>
            </a:r>
            <a:endParaRPr lang="uk-UA"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748549" y="227475"/>
            <a:ext cx="5090652" cy="667262"/>
          </a:xfrm>
        </p:spPr>
        <p:txBody>
          <a:bodyPr>
            <a:normAutofit fontScale="90000"/>
          </a:bodyPr>
          <a:lstStyle/>
          <a:p>
            <a:pPr algn="ctr"/>
            <a:r>
              <a:rPr lang="uk-UA" dirty="0"/>
              <a:t>алгоритм</a:t>
            </a:r>
            <a:endParaRPr lang="uk-UA" dirty="0"/>
          </a:p>
        </p:txBody>
      </p:sp>
      <p:sp>
        <p:nvSpPr>
          <p:cNvPr id="5" name="Місце для тексту 4"/>
          <p:cNvSpPr>
            <a:spLocks noGrp="1"/>
          </p:cNvSpPr>
          <p:nvPr>
            <p:ph type="body" idx="1"/>
          </p:nvPr>
        </p:nvSpPr>
        <p:spPr>
          <a:xfrm>
            <a:off x="838200" y="983226"/>
            <a:ext cx="10515600" cy="4572000"/>
          </a:xfrm>
        </p:spPr>
        <p:txBody>
          <a:bodyPr/>
          <a:lstStyle/>
          <a:p>
            <a:pPr>
              <a:buFont typeface="+mj-lt"/>
              <a:buAutoNum type="arabicPeriod"/>
            </a:pPr>
            <a:r>
              <a:rPr lang="uk-UA" sz="1800" dirty="0">
                <a:solidFill>
                  <a:srgbClr val="2F2F2F"/>
                </a:solidFill>
                <a:effectLst/>
                <a:highlight>
                  <a:srgbClr val="FFFFFF"/>
                </a:highlight>
                <a:latin typeface="Arial" panose="020B0604020202020204" pitchFamily="34" charset="0"/>
                <a:ea typeface="Arial" panose="020B0604020202020204" pitchFamily="34" charset="0"/>
              </a:rPr>
              <a:t>Видати розпорядчий документ (наказ, </a:t>
            </a:r>
            <a:r>
              <a:rPr lang="uk-UA" sz="1800" dirty="0" err="1">
                <a:solidFill>
                  <a:srgbClr val="2F2F2F"/>
                </a:solidFill>
                <a:effectLst/>
                <a:highlight>
                  <a:srgbClr val="FFFFFF"/>
                </a:highlight>
                <a:latin typeface="Arial" panose="020B0604020202020204" pitchFamily="34" charset="0"/>
                <a:ea typeface="Arial" panose="020B0604020202020204" pitchFamily="34" charset="0"/>
              </a:rPr>
              <a:t>розпрядження</a:t>
            </a:r>
            <a:r>
              <a:rPr lang="uk-UA" sz="1800" dirty="0">
                <a:solidFill>
                  <a:srgbClr val="2F2F2F"/>
                </a:solidFill>
                <a:effectLst/>
                <a:highlight>
                  <a:srgbClr val="FFFFFF"/>
                </a:highlight>
                <a:latin typeface="Arial" panose="020B0604020202020204" pitchFamily="34" charset="0"/>
                <a:ea typeface="Arial" panose="020B0604020202020204" pitchFamily="34" charset="0"/>
              </a:rPr>
              <a:t>) керівника про роздачу гуманітарної   допомоги із визначенням місця, дати і час, вид допомоги та її обсяг, </a:t>
            </a:r>
            <a:r>
              <a:rPr lang="uk-UA" sz="1800" b="1" u="sng" dirty="0">
                <a:solidFill>
                  <a:srgbClr val="2F2F2F"/>
                </a:solidFill>
                <a:effectLst/>
                <a:highlight>
                  <a:srgbClr val="FFFFFF"/>
                </a:highlight>
                <a:latin typeface="Arial" panose="020B0604020202020204" pitchFamily="34" charset="0"/>
                <a:ea typeface="Arial" panose="020B0604020202020204" pitchFamily="34" charset="0"/>
              </a:rPr>
              <a:t>відповідальних осіб</a:t>
            </a:r>
            <a:r>
              <a:rPr lang="uk-UA" sz="1800" dirty="0">
                <a:solidFill>
                  <a:srgbClr val="2F2F2F"/>
                </a:solidFill>
                <a:effectLst/>
                <a:highlight>
                  <a:srgbClr val="FFFFFF"/>
                </a:highlight>
                <a:latin typeface="Arial" panose="020B0604020202020204" pitchFamily="34" charset="0"/>
                <a:ea typeface="Arial" panose="020B0604020202020204" pitchFamily="34" charset="0"/>
              </a:rPr>
              <a:t>. </a:t>
            </a:r>
            <a:endParaRPr lang="uk-UA" sz="1800" dirty="0">
              <a:solidFill>
                <a:srgbClr val="2F2F2F"/>
              </a:solidFill>
              <a:effectLst/>
              <a:highlight>
                <a:srgbClr val="FFFFFF"/>
              </a:highlight>
              <a:latin typeface="Arial" panose="020B0604020202020204" pitchFamily="34" charset="0"/>
              <a:ea typeface="Arial" panose="020B0604020202020204" pitchFamily="34" charset="0"/>
            </a:endParaRPr>
          </a:p>
          <a:p>
            <a:pPr>
              <a:buFont typeface="+mj-lt"/>
              <a:buAutoNum type="arabicPeriod"/>
            </a:pPr>
            <a:r>
              <a:rPr lang="uk-UA" sz="1800" dirty="0">
                <a:solidFill>
                  <a:srgbClr val="2F2F2F"/>
                </a:solidFill>
                <a:effectLst/>
                <a:highlight>
                  <a:srgbClr val="FFFFFF"/>
                </a:highlight>
                <a:latin typeface="Arial" panose="020B0604020202020204" pitchFamily="34" charset="0"/>
                <a:ea typeface="Arial" panose="020B0604020202020204" pitchFamily="34" charset="0"/>
              </a:rPr>
              <a:t>Скласти документ про внутрішнє переміщення цінностей зі складу до відповідальної особи, прикладом документу для оформлення руху цінностей гуманітарної допомоги в комунальному підприємстві на цій стадії може бути форма накладної-вимоги на відпуск (внутрішнє переміщення) матеріалів. Окрім обов’язкових для первинного документу реквізитів, з цієї форми доречним буде запозичити у власноруч створену накладну на внутрішнє переміщення допомоги, рядки про найменування/номенклатуру матеріальної  допомоги, її одиницю виміру та кількість, що передається для розповсюдження.</a:t>
            </a:r>
            <a:endParaRPr lang="uk-UA" sz="1800" dirty="0">
              <a:solidFill>
                <a:srgbClr val="2F2F2F"/>
              </a:solidFill>
              <a:effectLst/>
              <a:highlight>
                <a:srgbClr val="FFFFFF"/>
              </a:highlight>
              <a:latin typeface="Arial" panose="020B0604020202020204" pitchFamily="34" charset="0"/>
              <a:ea typeface="Arial" panose="020B0604020202020204" pitchFamily="34" charset="0"/>
            </a:endParaRPr>
          </a:p>
          <a:p>
            <a:pPr>
              <a:buFont typeface="+mj-lt"/>
              <a:buAutoNum type="arabicPeriod"/>
            </a:pPr>
            <a:r>
              <a:rPr lang="uk-UA" sz="1800" dirty="0">
                <a:solidFill>
                  <a:srgbClr val="2F2F2F"/>
                </a:solidFill>
                <a:effectLst/>
                <a:highlight>
                  <a:srgbClr val="FFFFFF"/>
                </a:highlight>
                <a:latin typeface="Arial" panose="020B0604020202020204" pitchFamily="34" charset="0"/>
                <a:ea typeface="Arial" panose="020B0604020202020204" pitchFamily="34" charset="0"/>
              </a:rPr>
              <a:t>Після завершення роздачі допомоги кінцевим набувачам, наприклад ВПО, визначеним категоріям населення тощо,  відповідальна особа підприємства має скласти звіт, в якому міститиметься інформація про місце та дату роздачі допомоги, фактичні обсяги переданої допомоги, наявні залишки допомоги. До звіту особи відповідальної за роздачу допомоги необхідно складати відомість роздачі допомоги набувачам, яка дозволить забезпечити прозорість та можливість контролю за розповсюдженням допомоги. </a:t>
            </a:r>
            <a:endParaRPr lang="en-US" sz="1800" dirty="0">
              <a:effectLst/>
              <a:latin typeface="Calibri" panose="020F0502020204030204" pitchFamily="34" charset="0"/>
              <a:ea typeface="Calibri" panose="020F0502020204030204" pitchFamily="34" charset="0"/>
            </a:endParaRPr>
          </a:p>
          <a:p>
            <a:pPr>
              <a:buFont typeface="+mj-lt"/>
              <a:buAutoNum type="arabicPeriod"/>
            </a:pPr>
            <a:endParaRPr lang="en-US" sz="1800" dirty="0">
              <a:effectLst/>
              <a:latin typeface="Calibri" panose="020F0502020204030204" pitchFamily="34" charset="0"/>
              <a:ea typeface="Calibri" panose="020F0502020204030204" pitchFamily="34" charset="0"/>
            </a:endParaRPr>
          </a:p>
          <a:p>
            <a:endParaRPr lang="uk-UA"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тексту 4"/>
          <p:cNvSpPr>
            <a:spLocks noGrp="1"/>
          </p:cNvSpPr>
          <p:nvPr>
            <p:ph type="body" idx="1"/>
          </p:nvPr>
        </p:nvSpPr>
        <p:spPr>
          <a:xfrm>
            <a:off x="838200" y="1825625"/>
            <a:ext cx="10515600" cy="2795536"/>
          </a:xfrm>
        </p:spPr>
        <p:txBody>
          <a:bodyPr/>
          <a:lstStyle/>
          <a:p>
            <a:r>
              <a:rPr lang="uk-UA" dirty="0"/>
              <a:t>Якщо в первинних документах відсутні вартісні показники активів, отриманих як гуманітарна допомога, тоді підприємству потрібно прийняти рішення щодо визначення комісією вартості активів, отриманих як гуманітарна допомога. Таке рішення потрібно вказати у першому розпорядчому документів керівника</a:t>
            </a:r>
            <a:endParaRPr lang="uk-UA"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uk-UA" sz="2400" dirty="0"/>
              <a:t>Чи потрібно набувачу гуманітарної допомоги заповнювати додаток ГД до Звіту про використання доходів (прибутків) неприбуткової організації якщо за цільовим призначенням гуманітарна допомога залишається у набувача?</a:t>
            </a:r>
            <a:endParaRPr lang="uk-UA" sz="2400" dirty="0"/>
          </a:p>
        </p:txBody>
      </p:sp>
      <p:sp>
        <p:nvSpPr>
          <p:cNvPr id="5" name="Місце для тексту 4"/>
          <p:cNvSpPr>
            <a:spLocks noGrp="1"/>
          </p:cNvSpPr>
          <p:nvPr>
            <p:ph type="body" idx="1"/>
          </p:nvPr>
        </p:nvSpPr>
        <p:spPr>
          <a:xfrm>
            <a:off x="838200" y="1563329"/>
            <a:ext cx="10515600" cy="4613634"/>
          </a:xfrm>
        </p:spPr>
        <p:txBody>
          <a:bodyPr>
            <a:normAutofit fontScale="92500" lnSpcReduction="10000"/>
          </a:bodyPr>
          <a:lstStyle/>
          <a:p>
            <a:r>
              <a:rPr lang="uk-UA" dirty="0"/>
              <a:t>У разі отримання гуманітарної допомоги та якщо за цільовим призначенням гуманітарна допомога залишається у набувача, то набувач відображає таку гуманітарну допомогу у Додатку ГД до рядків 1.6.2 ГД, 2.4.2 ГД та 3.1 ГД Звіту про використання доходів (прибутків) неприбуткової організації. </a:t>
            </a:r>
            <a:endParaRPr lang="uk-UA" dirty="0"/>
          </a:p>
          <a:p>
            <a:r>
              <a:rPr lang="uk-UA" b="0" i="0" dirty="0">
                <a:solidFill>
                  <a:srgbClr val="000000"/>
                </a:solidFill>
                <a:effectLst/>
                <a:latin typeface="ProbaPro-Regular"/>
              </a:rPr>
              <a:t>форма звіту затверджена </a:t>
            </a:r>
            <a:r>
              <a:rPr lang="uk-UA" b="0" i="0" dirty="0">
                <a:solidFill>
                  <a:srgbClr val="000000"/>
                </a:solidFill>
                <a:effectLst/>
                <a:latin typeface="ProbaPro-Regular"/>
                <a:hlinkClick r:id="rId1"/>
              </a:rPr>
              <a:t>наказом Міністерства фінансів України від 17.06.2016 № 553 (у редакції наказу Міністерства фінансів України від 28.04.2017 № 469)</a:t>
            </a:r>
            <a:r>
              <a:rPr lang="uk-UA" b="0" i="0" dirty="0">
                <a:solidFill>
                  <a:srgbClr val="000000"/>
                </a:solidFill>
                <a:effectLst/>
                <a:latin typeface="ProbaPro-Regular"/>
              </a:rPr>
              <a:t>. При поданні Звіту необхідно надати доповнення, передбачене п. 46.4 ст. 46 Податкового кодексу України з відповідним поясненням щодо заповнення Додатка ГД, яке може бути складене за довільною формою, із зазначенням про факт подання такого доповнення у спеціально відведеному місці Звіту.</a:t>
            </a:r>
            <a:endParaRPr lang="uk-UA"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6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panose="020F0502020204030204"/>
              <a:buNone/>
            </a:pPr>
            <a:r>
              <a:rPr lang="ru-RU">
                <a:latin typeface="Calibri" panose="020F0502020204030204"/>
                <a:ea typeface="Calibri" panose="020F0502020204030204"/>
                <a:cs typeface="Calibri" panose="020F0502020204030204"/>
                <a:sym typeface="Calibri" panose="020F0502020204030204"/>
              </a:rPr>
              <a:t>Дякую за увагу!!!</a:t>
            </a:r>
            <a:endParaRPr lang="ru-RU">
              <a:latin typeface="Calibri" panose="020F0502020204030204"/>
              <a:ea typeface="Calibri" panose="020F0502020204030204"/>
              <a:cs typeface="Calibri" panose="020F0502020204030204"/>
              <a:sym typeface="Calibri" panose="020F0502020204030204"/>
            </a:endParaRPr>
          </a:p>
        </p:txBody>
      </p:sp>
      <p:sp>
        <p:nvSpPr>
          <p:cNvPr id="370" name="Google Shape;370;p6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ru-RU"/>
              <a:t> </a:t>
            </a:r>
            <a:endParaRPr lang="ru-RU"/>
          </a:p>
          <a:p>
            <a:pPr marL="228600" lvl="0" indent="-50800" algn="l" rtl="0">
              <a:lnSpc>
                <a:spcPct val="90000"/>
              </a:lnSpc>
              <a:spcBef>
                <a:spcPts val="1000"/>
              </a:spcBef>
              <a:spcAft>
                <a:spcPts val="0"/>
              </a:spcAft>
              <a:buClr>
                <a:schemeClr val="dk1"/>
              </a:buClr>
              <a:buSzPts val="2800"/>
              <a:buNone/>
            </a:pPr>
          </a:p>
          <a:p>
            <a:pPr marL="228600" lvl="0" indent="-50800" algn="l" rtl="0">
              <a:lnSpc>
                <a:spcPct val="90000"/>
              </a:lnSpc>
              <a:spcBef>
                <a:spcPts val="1000"/>
              </a:spcBef>
              <a:spcAft>
                <a:spcPts val="0"/>
              </a:spcAft>
              <a:buClr>
                <a:schemeClr val="dk1"/>
              </a:buClr>
              <a:buSzPts val="2800"/>
              <a:buNone/>
            </a:pPr>
          </a:p>
          <a:p>
            <a:pPr marL="0" lvl="0" indent="0" algn="ctr" rtl="0">
              <a:lnSpc>
                <a:spcPct val="90000"/>
              </a:lnSpc>
              <a:spcBef>
                <a:spcPts val="1000"/>
              </a:spcBef>
              <a:spcAft>
                <a:spcPts val="0"/>
              </a:spcAft>
              <a:buClr>
                <a:schemeClr val="dk1"/>
              </a:buClr>
              <a:buSzPts val="2800"/>
              <a:buNone/>
            </a:pPr>
            <a:r>
              <a:rPr lang="ru-RU"/>
              <a:t>Відповіді на запитання</a:t>
            </a:r>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9"/>
          <p:cNvSpPr txBox="1">
            <a:spLocks noGrp="1"/>
          </p:cNvSpPr>
          <p:nvPr>
            <p:ph type="body" idx="1"/>
          </p:nvPr>
        </p:nvSpPr>
        <p:spPr>
          <a:xfrm>
            <a:off x="987490" y="780596"/>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ru-RU" dirty="0"/>
              <a:t>Відповідно до абз.1 </a:t>
            </a:r>
            <a:r>
              <a:rPr lang="ru-RU" dirty="0" err="1"/>
              <a:t>Статті</a:t>
            </a:r>
            <a:r>
              <a:rPr lang="ru-RU" dirty="0"/>
              <a:t> 11 </a:t>
            </a:r>
            <a:r>
              <a:rPr lang="ru-RU" dirty="0">
                <a:hlinkClick r:id="rId1"/>
              </a:rPr>
              <a:t>Закону № 1192  </a:t>
            </a:r>
            <a:r>
              <a:rPr lang="ru-RU" dirty="0" err="1"/>
              <a:t>спеціально</a:t>
            </a:r>
            <a:r>
              <a:rPr lang="ru-RU" dirty="0"/>
              <a:t> </a:t>
            </a:r>
            <a:r>
              <a:rPr lang="ru-RU" dirty="0" err="1"/>
              <a:t>уповноважені</a:t>
            </a:r>
            <a:r>
              <a:rPr lang="ru-RU" dirty="0"/>
              <a:t> </a:t>
            </a:r>
            <a:r>
              <a:rPr lang="ru-RU" dirty="0" err="1"/>
              <a:t>державні</a:t>
            </a:r>
            <a:r>
              <a:rPr lang="ru-RU" dirty="0"/>
              <a:t> </a:t>
            </a:r>
            <a:r>
              <a:rPr lang="ru-RU" dirty="0" err="1"/>
              <a:t>органи</a:t>
            </a:r>
            <a:r>
              <a:rPr lang="ru-RU" dirty="0"/>
              <a:t> з </a:t>
            </a:r>
            <a:r>
              <a:rPr lang="ru-RU" dirty="0" err="1"/>
              <a:t>питань</a:t>
            </a:r>
            <a:r>
              <a:rPr lang="ru-RU" dirty="0"/>
              <a:t> </a:t>
            </a:r>
            <a:r>
              <a:rPr lang="ru-RU" dirty="0" err="1"/>
              <a:t>гуманітарної</a:t>
            </a:r>
            <a:r>
              <a:rPr lang="ru-RU" dirty="0"/>
              <a:t> </a:t>
            </a:r>
            <a:r>
              <a:rPr lang="ru-RU" dirty="0" err="1"/>
              <a:t>допомоги</a:t>
            </a:r>
            <a:r>
              <a:rPr lang="ru-RU" dirty="0"/>
              <a:t> </a:t>
            </a:r>
            <a:r>
              <a:rPr lang="ru-RU" dirty="0" err="1"/>
              <a:t>ведуть</a:t>
            </a:r>
            <a:r>
              <a:rPr lang="ru-RU" dirty="0"/>
              <a:t> </a:t>
            </a:r>
            <a:r>
              <a:rPr lang="ru-RU" dirty="0" err="1"/>
              <a:t>облік</a:t>
            </a:r>
            <a:r>
              <a:rPr lang="ru-RU" dirty="0"/>
              <a:t>, </a:t>
            </a:r>
            <a:r>
              <a:rPr lang="ru-RU" dirty="0" err="1"/>
              <a:t>статистичну</a:t>
            </a:r>
            <a:r>
              <a:rPr lang="ru-RU" dirty="0"/>
              <a:t> </a:t>
            </a:r>
            <a:r>
              <a:rPr lang="ru-RU" dirty="0" err="1"/>
              <a:t>звітність</a:t>
            </a:r>
            <a:r>
              <a:rPr lang="ru-RU" dirty="0"/>
              <a:t> </a:t>
            </a:r>
            <a:r>
              <a:rPr lang="ru-RU" dirty="0" err="1"/>
              <a:t>гуманітарної</a:t>
            </a:r>
            <a:r>
              <a:rPr lang="ru-RU" dirty="0"/>
              <a:t> </a:t>
            </a:r>
            <a:r>
              <a:rPr lang="ru-RU" dirty="0" err="1"/>
              <a:t>допомоги</a:t>
            </a:r>
            <a:r>
              <a:rPr lang="ru-RU" dirty="0"/>
              <a:t>.</a:t>
            </a:r>
            <a:endParaRPr dirty="0"/>
          </a:p>
          <a:p>
            <a:pPr marL="228600" lvl="0" indent="-228600" algn="l" rtl="0">
              <a:lnSpc>
                <a:spcPct val="90000"/>
              </a:lnSpc>
              <a:spcBef>
                <a:spcPts val="1000"/>
              </a:spcBef>
              <a:spcAft>
                <a:spcPts val="0"/>
              </a:spcAft>
              <a:buClr>
                <a:schemeClr val="dk1"/>
              </a:buClr>
              <a:buSzPts val="2800"/>
              <a:buChar char="•"/>
            </a:pPr>
            <a:r>
              <a:rPr lang="ru-RU" dirty="0" err="1"/>
              <a:t>Спеціально</a:t>
            </a:r>
            <a:r>
              <a:rPr lang="ru-RU" dirty="0"/>
              <a:t> </a:t>
            </a:r>
            <a:r>
              <a:rPr lang="ru-RU" dirty="0" err="1"/>
              <a:t>уповноважені</a:t>
            </a:r>
            <a:r>
              <a:rPr lang="ru-RU" dirty="0"/>
              <a:t> </a:t>
            </a:r>
            <a:r>
              <a:rPr lang="ru-RU" dirty="0" err="1"/>
              <a:t>державні</a:t>
            </a:r>
            <a:r>
              <a:rPr lang="ru-RU" dirty="0"/>
              <a:t> </a:t>
            </a:r>
            <a:r>
              <a:rPr lang="ru-RU" dirty="0" err="1"/>
              <a:t>органи</a:t>
            </a:r>
            <a:r>
              <a:rPr lang="ru-RU" dirty="0"/>
              <a:t> з </a:t>
            </a:r>
            <a:r>
              <a:rPr lang="ru-RU" dirty="0" err="1"/>
              <a:t>питань</a:t>
            </a:r>
            <a:r>
              <a:rPr lang="ru-RU" dirty="0"/>
              <a:t> </a:t>
            </a:r>
            <a:r>
              <a:rPr lang="ru-RU" dirty="0" err="1"/>
              <a:t>гуманітарної</a:t>
            </a:r>
            <a:r>
              <a:rPr lang="ru-RU" dirty="0"/>
              <a:t> </a:t>
            </a:r>
            <a:r>
              <a:rPr lang="ru-RU" dirty="0" err="1"/>
              <a:t>допомоги</a:t>
            </a:r>
            <a:r>
              <a:rPr lang="ru-RU" dirty="0"/>
              <a:t> </a:t>
            </a:r>
            <a:r>
              <a:rPr lang="ru-RU" dirty="0" err="1"/>
              <a:t>визначені</a:t>
            </a:r>
            <a:r>
              <a:rPr lang="ru-RU" dirty="0"/>
              <a:t> </a:t>
            </a:r>
            <a:r>
              <a:rPr lang="ru-RU" dirty="0">
                <a:hlinkClick r:id="rId1"/>
              </a:rPr>
              <a:t>ст.4 Закону № 1192</a:t>
            </a:r>
            <a:r>
              <a:rPr lang="ru-RU" dirty="0"/>
              <a:t>!!!</a:t>
            </a:r>
            <a:endParaRPr dirty="0"/>
          </a:p>
          <a:p>
            <a:pPr marL="228600" lvl="0" indent="-228600" algn="l" rtl="0">
              <a:lnSpc>
                <a:spcPct val="90000"/>
              </a:lnSpc>
              <a:spcBef>
                <a:spcPts val="1000"/>
              </a:spcBef>
              <a:spcAft>
                <a:spcPts val="0"/>
              </a:spcAft>
              <a:buClr>
                <a:srgbClr val="FF0000"/>
              </a:buClr>
              <a:buSzPts val="2800"/>
              <a:buChar char="•"/>
            </a:pPr>
            <a:r>
              <a:rPr lang="ru-RU" dirty="0">
                <a:solidFill>
                  <a:srgbClr val="FF0000"/>
                </a:solidFill>
              </a:rPr>
              <a:t>ОМС ТГ не </a:t>
            </a:r>
            <a:r>
              <a:rPr lang="ru-RU" dirty="0" err="1">
                <a:solidFill>
                  <a:srgbClr val="FF0000"/>
                </a:solidFill>
              </a:rPr>
              <a:t>відносяться</a:t>
            </a:r>
            <a:r>
              <a:rPr lang="ru-RU" dirty="0">
                <a:solidFill>
                  <a:srgbClr val="FF0000"/>
                </a:solidFill>
              </a:rPr>
              <a:t> до </a:t>
            </a:r>
            <a:r>
              <a:rPr lang="ru-RU" dirty="0" err="1">
                <a:solidFill>
                  <a:srgbClr val="FF0000"/>
                </a:solidFill>
              </a:rPr>
              <a:t>цих</a:t>
            </a:r>
            <a:r>
              <a:rPr lang="ru-RU" dirty="0">
                <a:solidFill>
                  <a:srgbClr val="FF0000"/>
                </a:solidFill>
              </a:rPr>
              <a:t> </a:t>
            </a:r>
            <a:r>
              <a:rPr lang="ru-RU" dirty="0" err="1">
                <a:solidFill>
                  <a:srgbClr val="FF0000"/>
                </a:solidFill>
              </a:rPr>
              <a:t>органів</a:t>
            </a:r>
            <a:r>
              <a:rPr lang="ru-RU" dirty="0">
                <a:solidFill>
                  <a:srgbClr val="FF0000"/>
                </a:solidFill>
              </a:rPr>
              <a:t>!!</a:t>
            </a:r>
            <a:endParaRPr dirty="0"/>
          </a:p>
          <a:p>
            <a:pPr marL="228600" lvl="0" indent="-228600" algn="l" rtl="0">
              <a:lnSpc>
                <a:spcPct val="90000"/>
              </a:lnSpc>
              <a:spcBef>
                <a:spcPts val="1000"/>
              </a:spcBef>
              <a:spcAft>
                <a:spcPts val="0"/>
              </a:spcAft>
              <a:buClr>
                <a:schemeClr val="dk1"/>
              </a:buClr>
              <a:buSzPts val="2800"/>
              <a:buChar char="•"/>
            </a:pPr>
            <a:r>
              <a:rPr lang="ru-RU" dirty="0" err="1"/>
              <a:t>Відповідні</a:t>
            </a:r>
            <a:r>
              <a:rPr lang="ru-RU" dirty="0"/>
              <a:t> </a:t>
            </a:r>
            <a:r>
              <a:rPr lang="ru-RU" dirty="0" err="1"/>
              <a:t>спеціально</a:t>
            </a:r>
            <a:r>
              <a:rPr lang="ru-RU" dirty="0"/>
              <a:t> </a:t>
            </a:r>
            <a:r>
              <a:rPr lang="ru-RU" dirty="0" err="1"/>
              <a:t>уповноважені</a:t>
            </a:r>
            <a:r>
              <a:rPr lang="ru-RU" dirty="0"/>
              <a:t> </a:t>
            </a:r>
            <a:r>
              <a:rPr lang="ru-RU" dirty="0" err="1"/>
              <a:t>державні</a:t>
            </a:r>
            <a:r>
              <a:rPr lang="ru-RU" dirty="0"/>
              <a:t> </a:t>
            </a:r>
            <a:r>
              <a:rPr lang="ru-RU" dirty="0" err="1"/>
              <a:t>органи</a:t>
            </a:r>
            <a:r>
              <a:rPr lang="ru-RU" dirty="0"/>
              <a:t> з </a:t>
            </a:r>
            <a:r>
              <a:rPr lang="ru-RU" dirty="0" err="1"/>
              <a:t>питань</a:t>
            </a:r>
            <a:r>
              <a:rPr lang="ru-RU" dirty="0"/>
              <a:t> </a:t>
            </a:r>
            <a:r>
              <a:rPr lang="ru-RU" dirty="0" err="1"/>
              <a:t>гуманітарної</a:t>
            </a:r>
            <a:r>
              <a:rPr lang="ru-RU" dirty="0"/>
              <a:t> </a:t>
            </a:r>
            <a:r>
              <a:rPr lang="ru-RU" dirty="0" err="1"/>
              <a:t>допомоги</a:t>
            </a:r>
            <a:r>
              <a:rPr lang="ru-RU" dirty="0"/>
              <a:t> та </a:t>
            </a:r>
            <a:r>
              <a:rPr lang="ru-RU" dirty="0" err="1"/>
              <a:t>податкові</a:t>
            </a:r>
            <a:r>
              <a:rPr lang="ru-RU" dirty="0"/>
              <a:t> </a:t>
            </a:r>
            <a:r>
              <a:rPr lang="ru-RU" dirty="0" err="1"/>
              <a:t>органи</a:t>
            </a:r>
            <a:r>
              <a:rPr lang="ru-RU" dirty="0"/>
              <a:t> </a:t>
            </a:r>
            <a:r>
              <a:rPr lang="ru-RU" dirty="0" err="1"/>
              <a:t>здійснюють</a:t>
            </a:r>
            <a:r>
              <a:rPr lang="ru-RU" dirty="0"/>
              <a:t> контроль </a:t>
            </a:r>
            <a:r>
              <a:rPr lang="ru-RU" dirty="0" err="1"/>
              <a:t>щодо</a:t>
            </a:r>
            <a:r>
              <a:rPr lang="ru-RU" dirty="0"/>
              <a:t> </a:t>
            </a:r>
            <a:r>
              <a:rPr lang="ru-RU" dirty="0" err="1"/>
              <a:t>використання</a:t>
            </a:r>
            <a:r>
              <a:rPr lang="ru-RU" dirty="0"/>
              <a:t> </a:t>
            </a:r>
            <a:r>
              <a:rPr lang="ru-RU" dirty="0" err="1"/>
              <a:t>гуманітарної</a:t>
            </a:r>
            <a:r>
              <a:rPr lang="ru-RU" dirty="0"/>
              <a:t> </a:t>
            </a:r>
            <a:r>
              <a:rPr lang="ru-RU" dirty="0" err="1"/>
              <a:t>допомоги</a:t>
            </a:r>
            <a:r>
              <a:rPr lang="ru-RU" dirty="0"/>
              <a:t> за </a:t>
            </a:r>
            <a:r>
              <a:rPr lang="ru-RU" dirty="0" err="1"/>
              <a:t>цільовим</a:t>
            </a:r>
            <a:r>
              <a:rPr lang="ru-RU" dirty="0"/>
              <a:t> </a:t>
            </a:r>
            <a:r>
              <a:rPr lang="ru-RU" dirty="0" err="1"/>
              <a:t>призначенням</a:t>
            </a:r>
            <a:r>
              <a:rPr lang="ru-RU" dirty="0"/>
              <a:t> (</a:t>
            </a:r>
            <a:r>
              <a:rPr lang="ru-RU" dirty="0">
                <a:hlinkClick r:id="rId1"/>
              </a:rPr>
              <a:t>абз.2 ст.11 Закону № 1192</a:t>
            </a:r>
            <a:r>
              <a:rPr lang="ru-RU" dirty="0"/>
              <a:t>).</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0"/>
          <p:cNvSpPr txBox="1">
            <a:spLocks noGrp="1"/>
          </p:cNvSpPr>
          <p:nvPr>
            <p:ph type="body" idx="1"/>
          </p:nvPr>
        </p:nvSpPr>
        <p:spPr>
          <a:xfrm>
            <a:off x="922176" y="659299"/>
            <a:ext cx="10515600" cy="4351338"/>
          </a:xfrm>
          <a:prstGeom prst="rect">
            <a:avLst/>
          </a:prstGeom>
          <a:noFill/>
          <a:ln>
            <a:noFill/>
          </a:ln>
        </p:spPr>
        <p:txBody>
          <a:bodyPr spcFirstLastPara="1" wrap="square" lIns="91425" tIns="45700" rIns="91425" bIns="45700" anchor="t" anchorCtr="0">
            <a:normAutofit fontScale="70000" lnSpcReduction="20000"/>
          </a:bodyPr>
          <a:lstStyle/>
          <a:p>
            <a:pPr marL="228600" lvl="0" indent="-228600" algn="l" rtl="0">
              <a:lnSpc>
                <a:spcPct val="90000"/>
              </a:lnSpc>
              <a:spcBef>
                <a:spcPts val="0"/>
              </a:spcBef>
              <a:spcAft>
                <a:spcPts val="0"/>
              </a:spcAft>
              <a:buClr>
                <a:schemeClr val="dk1"/>
              </a:buClr>
              <a:buSzPct val="100000"/>
              <a:buChar char="•"/>
            </a:pPr>
            <a:r>
              <a:rPr lang="ru-RU" dirty="0" err="1"/>
              <a:t>Отримувач</a:t>
            </a:r>
            <a:r>
              <a:rPr lang="ru-RU" dirty="0"/>
              <a:t> </a:t>
            </a:r>
            <a:r>
              <a:rPr lang="ru-RU" dirty="0" err="1"/>
              <a:t>гуманітарної</a:t>
            </a:r>
            <a:r>
              <a:rPr lang="ru-RU" dirty="0"/>
              <a:t> </a:t>
            </a:r>
            <a:r>
              <a:rPr lang="ru-RU" dirty="0" err="1"/>
              <a:t>допомоги</a:t>
            </a:r>
            <a:r>
              <a:rPr lang="ru-RU" dirty="0"/>
              <a:t> і </a:t>
            </a:r>
            <a:r>
              <a:rPr lang="ru-RU" dirty="0" err="1"/>
              <a:t>набувач</a:t>
            </a:r>
            <a:r>
              <a:rPr lang="ru-RU" dirty="0"/>
              <a:t> </a:t>
            </a:r>
            <a:r>
              <a:rPr lang="ru-RU" dirty="0" err="1"/>
              <a:t>гуманітарної</a:t>
            </a:r>
            <a:r>
              <a:rPr lang="ru-RU" dirty="0"/>
              <a:t> </a:t>
            </a:r>
            <a:r>
              <a:rPr lang="ru-RU" dirty="0" err="1"/>
              <a:t>допомоги</a:t>
            </a:r>
            <a:r>
              <a:rPr lang="ru-RU" dirty="0"/>
              <a:t> (</a:t>
            </a:r>
            <a:r>
              <a:rPr lang="ru-RU" dirty="0" err="1"/>
              <a:t>юридична</a:t>
            </a:r>
            <a:r>
              <a:rPr lang="ru-RU" dirty="0"/>
              <a:t> особа) </a:t>
            </a:r>
            <a:r>
              <a:rPr lang="ru-RU" dirty="0" err="1"/>
              <a:t>щомісячно</a:t>
            </a:r>
            <a:r>
              <a:rPr lang="ru-RU" dirty="0"/>
              <a:t> в </a:t>
            </a:r>
            <a:r>
              <a:rPr lang="ru-RU" dirty="0" err="1"/>
              <a:t>установленому</a:t>
            </a:r>
            <a:r>
              <a:rPr lang="ru-RU" dirty="0"/>
              <a:t> порядку </a:t>
            </a:r>
            <a:r>
              <a:rPr lang="ru-RU" dirty="0" err="1"/>
              <a:t>подають</a:t>
            </a:r>
            <a:r>
              <a:rPr lang="ru-RU" dirty="0"/>
              <a:t> до </a:t>
            </a:r>
            <a:r>
              <a:rPr lang="ru-RU" dirty="0" err="1"/>
              <a:t>відповідного</a:t>
            </a:r>
            <a:r>
              <a:rPr lang="ru-RU" dirty="0"/>
              <a:t> </a:t>
            </a:r>
            <a:r>
              <a:rPr lang="ru-RU" dirty="0" err="1"/>
              <a:t>спеціально</a:t>
            </a:r>
            <a:r>
              <a:rPr lang="ru-RU" dirty="0"/>
              <a:t> </a:t>
            </a:r>
            <a:r>
              <a:rPr lang="ru-RU" dirty="0" err="1"/>
              <a:t>уповноваженого</a:t>
            </a:r>
            <a:r>
              <a:rPr lang="ru-RU" dirty="0"/>
              <a:t> державного органу з </a:t>
            </a:r>
            <a:r>
              <a:rPr lang="ru-RU" dirty="0" err="1"/>
              <a:t>питань</a:t>
            </a:r>
            <a:r>
              <a:rPr lang="ru-RU" dirty="0"/>
              <a:t> </a:t>
            </a:r>
            <a:r>
              <a:rPr lang="ru-RU" dirty="0" err="1"/>
              <a:t>гуманітарної</a:t>
            </a:r>
            <a:r>
              <a:rPr lang="ru-RU" dirty="0"/>
              <a:t> </a:t>
            </a:r>
            <a:r>
              <a:rPr lang="ru-RU" dirty="0" err="1"/>
              <a:t>допомоги</a:t>
            </a:r>
            <a:r>
              <a:rPr lang="ru-RU" dirty="0"/>
              <a:t> </a:t>
            </a:r>
            <a:r>
              <a:rPr lang="ru-RU" dirty="0" err="1"/>
              <a:t>звіти</a:t>
            </a:r>
            <a:r>
              <a:rPr lang="ru-RU" dirty="0"/>
              <a:t> про </a:t>
            </a:r>
            <a:r>
              <a:rPr lang="ru-RU" dirty="0" err="1"/>
              <a:t>наявність</a:t>
            </a:r>
            <a:r>
              <a:rPr lang="ru-RU" dirty="0"/>
              <a:t> та </a:t>
            </a:r>
            <a:r>
              <a:rPr lang="ru-RU" dirty="0" err="1"/>
              <a:t>розподіл</a:t>
            </a:r>
            <a:r>
              <a:rPr lang="ru-RU" dirty="0"/>
              <a:t> </a:t>
            </a:r>
            <a:r>
              <a:rPr lang="ru-RU" dirty="0" err="1"/>
              <a:t>гуманітарної</a:t>
            </a:r>
            <a:r>
              <a:rPr lang="ru-RU" dirty="0"/>
              <a:t> </a:t>
            </a:r>
            <a:r>
              <a:rPr lang="ru-RU" dirty="0" err="1"/>
              <a:t>допомоги</a:t>
            </a:r>
            <a:r>
              <a:rPr lang="ru-RU" dirty="0"/>
              <a:t> до </a:t>
            </a:r>
            <a:r>
              <a:rPr lang="ru-RU" dirty="0" err="1"/>
              <a:t>повного</a:t>
            </a:r>
            <a:r>
              <a:rPr lang="ru-RU" dirty="0"/>
              <a:t> </a:t>
            </a:r>
            <a:r>
              <a:rPr lang="ru-RU" dirty="0" err="1"/>
              <a:t>використання</a:t>
            </a:r>
            <a:r>
              <a:rPr lang="ru-RU" dirty="0"/>
              <a:t> </a:t>
            </a:r>
            <a:r>
              <a:rPr lang="ru-RU" dirty="0" err="1"/>
              <a:t>всього</a:t>
            </a:r>
            <a:r>
              <a:rPr lang="ru-RU" dirty="0"/>
              <a:t> </a:t>
            </a:r>
            <a:r>
              <a:rPr lang="ru-RU" dirty="0" err="1"/>
              <a:t>обсягу</a:t>
            </a:r>
            <a:r>
              <a:rPr lang="ru-RU" dirty="0"/>
              <a:t> </a:t>
            </a:r>
            <a:r>
              <a:rPr lang="ru-RU" dirty="0" err="1"/>
              <a:t>отриманої</a:t>
            </a:r>
            <a:r>
              <a:rPr lang="ru-RU" dirty="0"/>
              <a:t> </a:t>
            </a:r>
            <a:r>
              <a:rPr lang="ru-RU" dirty="0" err="1"/>
              <a:t>гуманітарної</a:t>
            </a:r>
            <a:r>
              <a:rPr lang="ru-RU" dirty="0"/>
              <a:t> </a:t>
            </a:r>
            <a:r>
              <a:rPr lang="ru-RU" dirty="0" err="1"/>
              <a:t>допомоги</a:t>
            </a:r>
            <a:r>
              <a:rPr lang="ru-RU" dirty="0"/>
              <a:t> (</a:t>
            </a:r>
            <a:r>
              <a:rPr lang="ru-RU" dirty="0">
                <a:hlinkClick r:id="rId1"/>
              </a:rPr>
              <a:t>абз.5 ст.11 Закону № 1192</a:t>
            </a:r>
            <a:r>
              <a:rPr lang="ru-RU" dirty="0"/>
              <a:t>).</a:t>
            </a:r>
            <a:endParaRPr dirty="0"/>
          </a:p>
          <a:p>
            <a:pPr marL="228600" lvl="0" indent="-228600" algn="l" rtl="0">
              <a:lnSpc>
                <a:spcPct val="90000"/>
              </a:lnSpc>
              <a:spcBef>
                <a:spcPts val="1000"/>
              </a:spcBef>
              <a:spcAft>
                <a:spcPts val="0"/>
              </a:spcAft>
              <a:buClr>
                <a:schemeClr val="dk1"/>
              </a:buClr>
              <a:buSzPct val="100000"/>
              <a:buChar char="•"/>
            </a:pPr>
            <a:r>
              <a:rPr lang="ru-RU" dirty="0" err="1"/>
              <a:t>Бухгалтерський</a:t>
            </a:r>
            <a:r>
              <a:rPr lang="ru-RU" dirty="0"/>
              <a:t> </a:t>
            </a:r>
            <a:r>
              <a:rPr lang="ru-RU" dirty="0" err="1"/>
              <a:t>облік</a:t>
            </a:r>
            <a:r>
              <a:rPr lang="ru-RU" dirty="0"/>
              <a:t>  </a:t>
            </a:r>
            <a:r>
              <a:rPr lang="ru-RU" dirty="0" err="1"/>
              <a:t>гуманітарної</a:t>
            </a:r>
            <a:r>
              <a:rPr lang="ru-RU" dirty="0"/>
              <a:t>  </a:t>
            </a:r>
            <a:r>
              <a:rPr lang="ru-RU" dirty="0" err="1"/>
              <a:t>допомоги</a:t>
            </a:r>
            <a:r>
              <a:rPr lang="ru-RU" dirty="0"/>
              <a:t>  та   </a:t>
            </a:r>
            <a:r>
              <a:rPr lang="ru-RU" dirty="0" err="1"/>
              <a:t>відповідна</a:t>
            </a:r>
            <a:r>
              <a:rPr lang="ru-RU" dirty="0"/>
              <a:t> </a:t>
            </a:r>
            <a:r>
              <a:rPr lang="ru-RU" dirty="0" err="1"/>
              <a:t>звітність</a:t>
            </a:r>
            <a:r>
              <a:rPr lang="ru-RU" dirty="0"/>
              <a:t>   </a:t>
            </a:r>
            <a:r>
              <a:rPr lang="ru-RU" dirty="0" err="1"/>
              <a:t>здійснюються</a:t>
            </a:r>
            <a:r>
              <a:rPr lang="ru-RU" dirty="0"/>
              <a:t>  </a:t>
            </a:r>
            <a:r>
              <a:rPr lang="ru-RU" dirty="0" err="1"/>
              <a:t>отримувачами</a:t>
            </a:r>
            <a:r>
              <a:rPr lang="ru-RU" dirty="0"/>
              <a:t>  </a:t>
            </a:r>
            <a:r>
              <a:rPr lang="ru-RU" dirty="0" err="1"/>
              <a:t>гуманітарної</a:t>
            </a:r>
            <a:r>
              <a:rPr lang="ru-RU" dirty="0"/>
              <a:t>  </a:t>
            </a:r>
            <a:r>
              <a:rPr lang="ru-RU" dirty="0" err="1"/>
              <a:t>допомоги</a:t>
            </a:r>
            <a:r>
              <a:rPr lang="ru-RU" dirty="0"/>
              <a:t>  та </a:t>
            </a:r>
            <a:r>
              <a:rPr lang="ru-RU" dirty="0" err="1"/>
              <a:t>набувачами</a:t>
            </a:r>
            <a:r>
              <a:rPr lang="ru-RU" dirty="0"/>
              <a:t> </a:t>
            </a:r>
            <a:r>
              <a:rPr lang="ru-RU" dirty="0" err="1"/>
              <a:t>гуманітарної</a:t>
            </a:r>
            <a:r>
              <a:rPr lang="ru-RU" dirty="0"/>
              <a:t> </a:t>
            </a:r>
            <a:r>
              <a:rPr lang="ru-RU" dirty="0" err="1"/>
              <a:t>допомоги</a:t>
            </a:r>
            <a:r>
              <a:rPr lang="ru-RU" dirty="0"/>
              <a:t> (</a:t>
            </a:r>
            <a:r>
              <a:rPr lang="ru-RU" dirty="0" err="1"/>
              <a:t>юридичними</a:t>
            </a:r>
            <a:r>
              <a:rPr lang="ru-RU" dirty="0"/>
              <a:t> особами)  у  порядку, </a:t>
            </a:r>
            <a:r>
              <a:rPr lang="ru-RU" dirty="0" err="1"/>
              <a:t>встановленому</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a:t>
            </a:r>
            <a:r>
              <a:rPr lang="ru-RU" dirty="0" err="1"/>
              <a:t>державної</a:t>
            </a:r>
            <a:r>
              <a:rPr lang="ru-RU" dirty="0"/>
              <a:t>  </a:t>
            </a:r>
            <a:r>
              <a:rPr lang="ru-RU" dirty="0" err="1"/>
              <a:t>фінансової</a:t>
            </a:r>
            <a:r>
              <a:rPr lang="ru-RU" dirty="0"/>
              <a:t>  </a:t>
            </a:r>
            <a:r>
              <a:rPr lang="ru-RU" dirty="0" err="1"/>
              <a:t>політики.допомоги</a:t>
            </a:r>
            <a:r>
              <a:rPr lang="ru-RU" dirty="0"/>
              <a:t> (</a:t>
            </a:r>
            <a:r>
              <a:rPr lang="ru-RU" dirty="0">
                <a:hlinkClick r:id="rId1"/>
              </a:rPr>
              <a:t>абз.4 ст.11 Закону № 1192)   </a:t>
            </a:r>
            <a:endParaRPr dirty="0"/>
          </a:p>
          <a:p>
            <a:pPr marL="228600" lvl="0" indent="-228600" algn="l" rtl="0">
              <a:lnSpc>
                <a:spcPct val="90000"/>
              </a:lnSpc>
              <a:spcBef>
                <a:spcPts val="1000"/>
              </a:spcBef>
              <a:spcAft>
                <a:spcPts val="0"/>
              </a:spcAft>
              <a:buClr>
                <a:schemeClr val="dk1"/>
              </a:buClr>
              <a:buSzPct val="100000"/>
              <a:buChar char="•"/>
            </a:pPr>
            <a:r>
              <a:rPr lang="ru-RU" dirty="0" err="1"/>
              <a:t>Важливо</a:t>
            </a:r>
            <a:r>
              <a:rPr lang="ru-RU" dirty="0"/>
              <a:t>!! </a:t>
            </a:r>
            <a:r>
              <a:rPr lang="ru-RU" dirty="0">
                <a:hlinkClick r:id="rId1"/>
              </a:rPr>
              <a:t>В ст.11 Закону № 1192 </a:t>
            </a:r>
            <a:r>
              <a:rPr lang="ru-RU" dirty="0" err="1"/>
              <a:t>окремо</a:t>
            </a:r>
            <a:r>
              <a:rPr lang="ru-RU" dirty="0"/>
              <a:t> </a:t>
            </a:r>
            <a:r>
              <a:rPr lang="ru-RU" dirty="0" err="1"/>
              <a:t>йде</a:t>
            </a:r>
            <a:r>
              <a:rPr lang="ru-RU" dirty="0"/>
              <a:t> </a:t>
            </a:r>
            <a:r>
              <a:rPr lang="ru-RU" dirty="0" err="1"/>
              <a:t>мова</a:t>
            </a:r>
            <a:r>
              <a:rPr lang="ru-RU" dirty="0"/>
              <a:t> й про «</a:t>
            </a:r>
            <a:r>
              <a:rPr lang="ru-RU" dirty="0" err="1"/>
              <a:t>облік</a:t>
            </a:r>
            <a:r>
              <a:rPr lang="ru-RU" dirty="0"/>
              <a:t>, </a:t>
            </a:r>
            <a:r>
              <a:rPr lang="ru-RU" dirty="0" err="1"/>
              <a:t>статистичну</a:t>
            </a:r>
            <a:r>
              <a:rPr lang="ru-RU" dirty="0"/>
              <a:t> </a:t>
            </a:r>
            <a:r>
              <a:rPr lang="ru-RU" dirty="0" err="1"/>
              <a:t>звітність</a:t>
            </a:r>
            <a:r>
              <a:rPr lang="ru-RU" dirty="0"/>
              <a:t>», й про «</a:t>
            </a:r>
            <a:r>
              <a:rPr lang="ru-RU" dirty="0" err="1"/>
              <a:t>звіти</a:t>
            </a:r>
            <a:r>
              <a:rPr lang="ru-RU" dirty="0"/>
              <a:t> про </a:t>
            </a:r>
            <a:r>
              <a:rPr lang="ru-RU" dirty="0" err="1"/>
              <a:t>наявність</a:t>
            </a:r>
            <a:r>
              <a:rPr lang="ru-RU" dirty="0"/>
              <a:t> та </a:t>
            </a:r>
            <a:r>
              <a:rPr lang="ru-RU" dirty="0" err="1"/>
              <a:t>розподіл</a:t>
            </a:r>
            <a:r>
              <a:rPr lang="ru-RU" dirty="0"/>
              <a:t> </a:t>
            </a:r>
            <a:r>
              <a:rPr lang="ru-RU" dirty="0" err="1"/>
              <a:t>гуманітарної</a:t>
            </a:r>
            <a:r>
              <a:rPr lang="ru-RU" dirty="0"/>
              <a:t> </a:t>
            </a:r>
            <a:r>
              <a:rPr lang="ru-RU" dirty="0" err="1"/>
              <a:t>допомоги</a:t>
            </a:r>
            <a:r>
              <a:rPr lang="ru-RU" dirty="0"/>
              <a:t>»,  й про «</a:t>
            </a:r>
            <a:r>
              <a:rPr lang="ru-RU" dirty="0" err="1"/>
              <a:t>бухгалтерський</a:t>
            </a:r>
            <a:r>
              <a:rPr lang="ru-RU" dirty="0"/>
              <a:t> </a:t>
            </a:r>
            <a:r>
              <a:rPr lang="ru-RU" dirty="0" err="1"/>
              <a:t>облік</a:t>
            </a:r>
            <a:r>
              <a:rPr lang="ru-RU" dirty="0"/>
              <a:t> та </a:t>
            </a:r>
            <a:r>
              <a:rPr lang="ru-RU" dirty="0" err="1"/>
              <a:t>відповідну</a:t>
            </a:r>
            <a:r>
              <a:rPr lang="ru-RU" dirty="0"/>
              <a:t> </a:t>
            </a:r>
            <a:r>
              <a:rPr lang="ru-RU" dirty="0" err="1"/>
              <a:t>звітність</a:t>
            </a:r>
            <a:r>
              <a:rPr lang="ru-RU" dirty="0"/>
              <a:t>».  </a:t>
            </a:r>
            <a:endParaRPr dirty="0"/>
          </a:p>
          <a:p>
            <a:pPr marL="228600" lvl="0" indent="-228600" algn="l" rtl="0">
              <a:lnSpc>
                <a:spcPct val="90000"/>
              </a:lnSpc>
              <a:spcBef>
                <a:spcPts val="1000"/>
              </a:spcBef>
              <a:spcAft>
                <a:spcPts val="0"/>
              </a:spcAft>
              <a:buClr>
                <a:schemeClr val="dk1"/>
              </a:buClr>
              <a:buSzPct val="100000"/>
              <a:buChar char="•"/>
            </a:pPr>
            <a:r>
              <a:rPr lang="ru-RU" dirty="0" err="1"/>
              <a:t>Виходячи</a:t>
            </a:r>
            <a:r>
              <a:rPr lang="ru-RU" dirty="0"/>
              <a:t> з того, про </a:t>
            </a:r>
            <a:r>
              <a:rPr lang="ru-RU" dirty="0" err="1"/>
              <a:t>який</a:t>
            </a:r>
            <a:r>
              <a:rPr lang="ru-RU" dirty="0"/>
              <a:t> </a:t>
            </a:r>
            <a:r>
              <a:rPr lang="ru-RU" dirty="0" err="1"/>
              <a:t>облік</a:t>
            </a:r>
            <a:r>
              <a:rPr lang="ru-RU" dirty="0"/>
              <a:t> </a:t>
            </a:r>
            <a:r>
              <a:rPr lang="ru-RU" dirty="0" err="1"/>
              <a:t>йде</a:t>
            </a:r>
            <a:r>
              <a:rPr lang="ru-RU" dirty="0"/>
              <a:t> </a:t>
            </a:r>
            <a:r>
              <a:rPr lang="ru-RU" dirty="0" err="1"/>
              <a:t>мова</a:t>
            </a:r>
            <a:r>
              <a:rPr lang="ru-RU" dirty="0"/>
              <a:t> і </a:t>
            </a:r>
            <a:r>
              <a:rPr lang="ru-RU" dirty="0" err="1"/>
              <a:t>хто</a:t>
            </a:r>
            <a:r>
              <a:rPr lang="ru-RU" dirty="0"/>
              <a:t> </a:t>
            </a:r>
            <a:r>
              <a:rPr lang="ru-RU" dirty="0" err="1"/>
              <a:t>має</a:t>
            </a:r>
            <a:r>
              <a:rPr lang="ru-RU" dirty="0"/>
              <a:t> </a:t>
            </a:r>
            <a:r>
              <a:rPr lang="ru-RU" dirty="0" err="1"/>
              <a:t>його</a:t>
            </a:r>
            <a:r>
              <a:rPr lang="ru-RU" dirty="0"/>
              <a:t> </a:t>
            </a:r>
            <a:r>
              <a:rPr lang="ru-RU" dirty="0" err="1"/>
              <a:t>здійснювати</a:t>
            </a:r>
            <a:r>
              <a:rPr lang="ru-RU" dirty="0"/>
              <a:t> (</a:t>
            </a:r>
            <a:r>
              <a:rPr lang="ru-RU" dirty="0" err="1"/>
              <a:t>або</a:t>
            </a:r>
            <a:r>
              <a:rPr lang="ru-RU" dirty="0"/>
              <a:t> </a:t>
            </a:r>
            <a:r>
              <a:rPr lang="ru-RU" dirty="0" err="1"/>
              <a:t>спеціально</a:t>
            </a:r>
            <a:r>
              <a:rPr lang="ru-RU" dirty="0"/>
              <a:t> </a:t>
            </a:r>
            <a:r>
              <a:rPr lang="ru-RU" dirty="0" err="1"/>
              <a:t>уповноважені</a:t>
            </a:r>
            <a:r>
              <a:rPr lang="ru-RU" dirty="0"/>
              <a:t> </a:t>
            </a:r>
            <a:r>
              <a:rPr lang="ru-RU" dirty="0" err="1"/>
              <a:t>державні</a:t>
            </a:r>
            <a:r>
              <a:rPr lang="ru-RU" dirty="0"/>
              <a:t> </a:t>
            </a:r>
            <a:r>
              <a:rPr lang="ru-RU" dirty="0" err="1"/>
              <a:t>органи</a:t>
            </a:r>
            <a:r>
              <a:rPr lang="ru-RU" dirty="0"/>
              <a:t> з </a:t>
            </a:r>
            <a:r>
              <a:rPr lang="ru-RU" dirty="0" err="1"/>
              <a:t>питань</a:t>
            </a:r>
            <a:r>
              <a:rPr lang="ru-RU" dirty="0"/>
              <a:t> </a:t>
            </a:r>
            <a:r>
              <a:rPr lang="ru-RU" dirty="0" err="1"/>
              <a:t>гуманітарної</a:t>
            </a:r>
            <a:r>
              <a:rPr lang="ru-RU" dirty="0"/>
              <a:t> </a:t>
            </a:r>
            <a:r>
              <a:rPr lang="ru-RU" dirty="0" err="1"/>
              <a:t>допомоги</a:t>
            </a:r>
            <a:r>
              <a:rPr lang="ru-RU" dirty="0"/>
              <a:t>, </a:t>
            </a:r>
            <a:r>
              <a:rPr lang="ru-RU" dirty="0" err="1"/>
              <a:t>або</a:t>
            </a:r>
            <a:r>
              <a:rPr lang="ru-RU" dirty="0"/>
              <a:t> </a:t>
            </a:r>
            <a:r>
              <a:rPr lang="ru-RU" dirty="0" err="1"/>
              <a:t>отримувачі</a:t>
            </a:r>
            <a:r>
              <a:rPr lang="ru-RU" dirty="0"/>
              <a:t>, </a:t>
            </a:r>
            <a:r>
              <a:rPr lang="ru-RU" dirty="0" err="1"/>
              <a:t>або</a:t>
            </a:r>
            <a:r>
              <a:rPr lang="ru-RU" dirty="0"/>
              <a:t> </a:t>
            </a:r>
            <a:r>
              <a:rPr lang="ru-RU" dirty="0" err="1"/>
              <a:t>набувачі</a:t>
            </a:r>
            <a:r>
              <a:rPr lang="ru-RU" dirty="0"/>
              <a:t>), </a:t>
            </a:r>
            <a:r>
              <a:rPr lang="ru-RU" dirty="0" err="1"/>
              <a:t>застосовуються</a:t>
            </a:r>
            <a:r>
              <a:rPr lang="ru-RU" dirty="0"/>
              <a:t> </a:t>
            </a:r>
            <a:r>
              <a:rPr lang="ru-RU" dirty="0" err="1"/>
              <a:t>відповідні</a:t>
            </a:r>
            <a:r>
              <a:rPr lang="ru-RU" dirty="0"/>
              <a:t> правила, </a:t>
            </a:r>
            <a:r>
              <a:rPr lang="ru-RU" dirty="0" err="1"/>
              <a:t>встановлені</a:t>
            </a:r>
            <a:r>
              <a:rPr lang="ru-RU" dirty="0"/>
              <a:t> </a:t>
            </a:r>
            <a:r>
              <a:rPr lang="ru-RU" dirty="0" err="1"/>
              <a:t>законодавством</a:t>
            </a:r>
            <a:r>
              <a:rPr lang="ru-RU" dirty="0"/>
              <a:t> </a:t>
            </a:r>
            <a:r>
              <a:rPr lang="ru-RU" dirty="0" err="1"/>
              <a:t>щодо</a:t>
            </a:r>
            <a:r>
              <a:rPr lang="ru-RU" dirty="0"/>
              <a:t> </a:t>
            </a:r>
            <a:r>
              <a:rPr lang="ru-RU" dirty="0" err="1"/>
              <a:t>ведення</a:t>
            </a:r>
            <a:r>
              <a:rPr lang="ru-RU" dirty="0"/>
              <a:t> </a:t>
            </a:r>
            <a:r>
              <a:rPr lang="ru-RU" dirty="0" err="1"/>
              <a:t>гуманітарної</a:t>
            </a:r>
            <a:r>
              <a:rPr lang="ru-RU" dirty="0"/>
              <a:t> </a:t>
            </a:r>
            <a:r>
              <a:rPr lang="ru-RU" dirty="0" err="1"/>
              <a:t>допомоги</a:t>
            </a:r>
            <a:r>
              <a:rPr lang="ru-RU" dirty="0"/>
              <a:t>.</a:t>
            </a:r>
            <a:endParaRPr dirty="0"/>
          </a:p>
          <a:p>
            <a:pPr marL="228600" lvl="0" indent="-10414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pic>
        <p:nvPicPr>
          <p:cNvPr id="194" name="Google Shape;194;p31"/>
          <p:cNvPicPr preferRelativeResize="0">
            <a:picLocks noGrp="1"/>
          </p:cNvPicPr>
          <p:nvPr>
            <p:ph type="body" idx="1"/>
          </p:nvPr>
        </p:nvPicPr>
        <p:blipFill rotWithShape="1">
          <a:blip r:embed="rId1"/>
          <a:srcRect/>
          <a:stretch>
            <a:fillRect/>
          </a:stretch>
        </p:blipFill>
        <p:spPr>
          <a:xfrm>
            <a:off x="1324947" y="473000"/>
            <a:ext cx="10338318" cy="550576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2"/>
          <p:cNvSpPr txBox="1">
            <a:spLocks noGrp="1"/>
          </p:cNvSpPr>
          <p:nvPr>
            <p:ph type="body" idx="1"/>
          </p:nvPr>
        </p:nvSpPr>
        <p:spPr>
          <a:xfrm>
            <a:off x="838200" y="485192"/>
            <a:ext cx="11104984" cy="5691771"/>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rgbClr val="FF0000"/>
              </a:buClr>
              <a:buSzPct val="100000"/>
              <a:buNone/>
            </a:pPr>
            <a:r>
              <a:rPr lang="ru-RU" dirty="0" err="1">
                <a:solidFill>
                  <a:srgbClr val="FF0000"/>
                </a:solidFill>
              </a:rPr>
              <a:t>Оформлення</a:t>
            </a:r>
            <a:r>
              <a:rPr lang="ru-RU" dirty="0">
                <a:solidFill>
                  <a:srgbClr val="FF0000"/>
                </a:solidFill>
              </a:rPr>
              <a:t> </a:t>
            </a:r>
            <a:r>
              <a:rPr lang="ru-RU" dirty="0" err="1">
                <a:solidFill>
                  <a:srgbClr val="FF0000"/>
                </a:solidFill>
              </a:rPr>
              <a:t>отримання</a:t>
            </a:r>
            <a:r>
              <a:rPr lang="ru-RU" dirty="0">
                <a:solidFill>
                  <a:srgbClr val="FF0000"/>
                </a:solidFill>
              </a:rPr>
              <a:t> та </a:t>
            </a:r>
            <a:r>
              <a:rPr lang="ru-RU" dirty="0" err="1">
                <a:solidFill>
                  <a:srgbClr val="FF0000"/>
                </a:solidFill>
              </a:rPr>
              <a:t>передачі</a:t>
            </a:r>
            <a:r>
              <a:rPr lang="ru-RU" dirty="0">
                <a:solidFill>
                  <a:srgbClr val="FF0000"/>
                </a:solidFill>
              </a:rPr>
              <a:t> </a:t>
            </a:r>
            <a:r>
              <a:rPr lang="ru-RU" dirty="0" err="1">
                <a:solidFill>
                  <a:srgbClr val="FF0000"/>
                </a:solidFill>
              </a:rPr>
              <a:t>гуманітарної</a:t>
            </a:r>
            <a:r>
              <a:rPr lang="ru-RU" dirty="0">
                <a:solidFill>
                  <a:srgbClr val="FF0000"/>
                </a:solidFill>
              </a:rPr>
              <a:t> </a:t>
            </a:r>
            <a:r>
              <a:rPr lang="ru-RU" dirty="0" err="1">
                <a:solidFill>
                  <a:srgbClr val="FF0000"/>
                </a:solidFill>
              </a:rPr>
              <a:t>допомоги</a:t>
            </a:r>
            <a:r>
              <a:rPr lang="ru-RU" dirty="0">
                <a:solidFill>
                  <a:srgbClr val="FF0000"/>
                </a:solidFill>
              </a:rPr>
              <a:t> </a:t>
            </a:r>
            <a:r>
              <a:rPr lang="ru-RU" dirty="0" err="1">
                <a:solidFill>
                  <a:srgbClr val="FF0000"/>
                </a:solidFill>
              </a:rPr>
              <a:t>під</a:t>
            </a:r>
            <a:r>
              <a:rPr lang="ru-RU" dirty="0">
                <a:solidFill>
                  <a:srgbClr val="FF0000"/>
                </a:solidFill>
              </a:rPr>
              <a:t> час </a:t>
            </a:r>
            <a:r>
              <a:rPr lang="ru-RU" dirty="0" err="1">
                <a:solidFill>
                  <a:srgbClr val="FF0000"/>
                </a:solidFill>
              </a:rPr>
              <a:t>реалізації</a:t>
            </a:r>
            <a:r>
              <a:rPr lang="ru-RU" dirty="0">
                <a:solidFill>
                  <a:srgbClr val="FF0000"/>
                </a:solidFill>
              </a:rPr>
              <a:t> бюджетного </a:t>
            </a:r>
            <a:r>
              <a:rPr lang="ru-RU" dirty="0" err="1">
                <a:solidFill>
                  <a:srgbClr val="FF0000"/>
                </a:solidFill>
              </a:rPr>
              <a:t>процесу</a:t>
            </a:r>
            <a:endParaRPr dirty="0"/>
          </a:p>
          <a:p>
            <a:pPr marL="228600" lvl="0" indent="-228600" algn="l" rtl="0">
              <a:lnSpc>
                <a:spcPct val="90000"/>
              </a:lnSpc>
              <a:spcBef>
                <a:spcPts val="1000"/>
              </a:spcBef>
              <a:spcAft>
                <a:spcPts val="0"/>
              </a:spcAft>
              <a:buClr>
                <a:schemeClr val="dk1"/>
              </a:buClr>
              <a:buSzPct val="100000"/>
              <a:buChar char="•"/>
            </a:pPr>
            <a:r>
              <a:rPr lang="ru-RU" dirty="0"/>
              <a:t>Відповідно до ч.1 ст.61 Закону </a:t>
            </a:r>
            <a:r>
              <a:rPr lang="ru-RU" dirty="0" err="1"/>
              <a:t>України</a:t>
            </a:r>
            <a:r>
              <a:rPr lang="ru-RU" dirty="0"/>
              <a:t> «Про </a:t>
            </a:r>
            <a:r>
              <a:rPr lang="ru-RU" dirty="0" err="1"/>
              <a:t>місцеве</a:t>
            </a:r>
            <a:r>
              <a:rPr lang="ru-RU" dirty="0"/>
              <a:t> </a:t>
            </a:r>
            <a:r>
              <a:rPr lang="ru-RU" dirty="0" err="1"/>
              <a:t>самоврядування</a:t>
            </a:r>
            <a:r>
              <a:rPr lang="ru-RU" dirty="0"/>
              <a:t>» (</a:t>
            </a:r>
            <a:r>
              <a:rPr lang="ru-RU" dirty="0" err="1"/>
              <a:t>далі</a:t>
            </a:r>
            <a:r>
              <a:rPr lang="ru-RU" dirty="0"/>
              <a:t> - № 280):</a:t>
            </a:r>
            <a:endParaRPr dirty="0"/>
          </a:p>
          <a:p>
            <a:pPr marL="228600" lvl="0" indent="-228600" algn="l" rtl="0">
              <a:lnSpc>
                <a:spcPct val="90000"/>
              </a:lnSpc>
              <a:spcBef>
                <a:spcPts val="1000"/>
              </a:spcBef>
              <a:spcAft>
                <a:spcPts val="0"/>
              </a:spcAft>
              <a:buClr>
                <a:schemeClr val="dk1"/>
              </a:buClr>
              <a:buSzPct val="100000"/>
              <a:buChar char="•"/>
            </a:pPr>
            <a:r>
              <a:rPr lang="ru-RU" dirty="0"/>
              <a:t>«</a:t>
            </a:r>
            <a:r>
              <a:rPr lang="ru-RU" dirty="0" err="1"/>
              <a:t>Органи</a:t>
            </a:r>
            <a:r>
              <a:rPr lang="ru-RU" dirty="0"/>
              <a:t> </a:t>
            </a:r>
            <a:r>
              <a:rPr lang="ru-RU" dirty="0" err="1"/>
              <a:t>місцевого</a:t>
            </a:r>
            <a:r>
              <a:rPr lang="ru-RU" dirty="0"/>
              <a:t> </a:t>
            </a:r>
            <a:r>
              <a:rPr lang="ru-RU" dirty="0" err="1"/>
              <a:t>самоврядування</a:t>
            </a:r>
            <a:r>
              <a:rPr lang="ru-RU" dirty="0"/>
              <a:t> в селах, селищах, </a:t>
            </a:r>
            <a:r>
              <a:rPr lang="ru-RU" dirty="0" err="1"/>
              <a:t>містах</a:t>
            </a:r>
            <a:r>
              <a:rPr lang="ru-RU" dirty="0"/>
              <a:t>, районах у </a:t>
            </a:r>
            <a:r>
              <a:rPr lang="ru-RU" dirty="0" err="1"/>
              <a:t>містах</a:t>
            </a:r>
            <a:r>
              <a:rPr lang="ru-RU" dirty="0"/>
              <a:t> (у </a:t>
            </a:r>
            <a:r>
              <a:rPr lang="ru-RU" dirty="0" err="1"/>
              <a:t>разі</a:t>
            </a:r>
            <a:r>
              <a:rPr lang="ru-RU" dirty="0"/>
              <a:t> </a:t>
            </a:r>
            <a:r>
              <a:rPr lang="ru-RU" dirty="0" err="1"/>
              <a:t>їх</a:t>
            </a:r>
            <a:r>
              <a:rPr lang="ru-RU" dirty="0"/>
              <a:t> </a:t>
            </a:r>
            <a:r>
              <a:rPr lang="ru-RU" dirty="0" err="1"/>
              <a:t>створення</a:t>
            </a:r>
            <a:r>
              <a:rPr lang="ru-RU" dirty="0"/>
              <a:t>) </a:t>
            </a:r>
            <a:r>
              <a:rPr lang="ru-RU" dirty="0" err="1"/>
              <a:t>самостійно</a:t>
            </a:r>
            <a:r>
              <a:rPr lang="ru-RU" dirty="0"/>
              <a:t> </a:t>
            </a:r>
            <a:r>
              <a:rPr lang="ru-RU" dirty="0" err="1"/>
              <a:t>складають</a:t>
            </a:r>
            <a:r>
              <a:rPr lang="ru-RU" dirty="0"/>
              <a:t> та </a:t>
            </a:r>
            <a:r>
              <a:rPr lang="ru-RU" dirty="0" err="1"/>
              <a:t>схвалюють</a:t>
            </a:r>
            <a:r>
              <a:rPr lang="ru-RU" dirty="0"/>
              <a:t> </a:t>
            </a:r>
            <a:r>
              <a:rPr lang="ru-RU" dirty="0" err="1"/>
              <a:t>прогнози</a:t>
            </a:r>
            <a:r>
              <a:rPr lang="ru-RU" dirty="0"/>
              <a:t> </a:t>
            </a:r>
            <a:r>
              <a:rPr lang="ru-RU" dirty="0" err="1"/>
              <a:t>відповідних</a:t>
            </a:r>
            <a:r>
              <a:rPr lang="ru-RU" dirty="0"/>
              <a:t> </a:t>
            </a:r>
            <a:r>
              <a:rPr lang="ru-RU" dirty="0" err="1"/>
              <a:t>місцевих</a:t>
            </a:r>
            <a:r>
              <a:rPr lang="ru-RU" dirty="0"/>
              <a:t> </a:t>
            </a:r>
            <a:r>
              <a:rPr lang="ru-RU" dirty="0" err="1"/>
              <a:t>бюджетів</a:t>
            </a:r>
            <a:r>
              <a:rPr lang="ru-RU" dirty="0"/>
              <a:t>, </a:t>
            </a:r>
            <a:r>
              <a:rPr lang="ru-RU" dirty="0" err="1"/>
              <a:t>розробляють</a:t>
            </a:r>
            <a:r>
              <a:rPr lang="ru-RU" dirty="0"/>
              <a:t>, </a:t>
            </a:r>
            <a:r>
              <a:rPr lang="ru-RU" dirty="0" err="1"/>
              <a:t>затверджують</a:t>
            </a:r>
            <a:r>
              <a:rPr lang="ru-RU" dirty="0"/>
              <a:t> і </a:t>
            </a:r>
            <a:r>
              <a:rPr lang="ru-RU" dirty="0" err="1"/>
              <a:t>виконують</a:t>
            </a:r>
            <a:r>
              <a:rPr lang="ru-RU" dirty="0"/>
              <a:t> </a:t>
            </a:r>
            <a:r>
              <a:rPr lang="ru-RU" dirty="0" err="1"/>
              <a:t>відповідні</a:t>
            </a:r>
            <a:r>
              <a:rPr lang="ru-RU" dirty="0"/>
              <a:t> </a:t>
            </a:r>
            <a:r>
              <a:rPr lang="ru-RU" dirty="0" err="1"/>
              <a:t>місцеві</a:t>
            </a:r>
            <a:r>
              <a:rPr lang="ru-RU" dirty="0"/>
              <a:t> </a:t>
            </a:r>
            <a:r>
              <a:rPr lang="ru-RU" dirty="0" err="1"/>
              <a:t>бюджети</a:t>
            </a:r>
            <a:r>
              <a:rPr lang="ru-RU" dirty="0"/>
              <a:t> </a:t>
            </a:r>
            <a:r>
              <a:rPr lang="ru-RU" dirty="0" err="1"/>
              <a:t>згідно</a:t>
            </a:r>
            <a:r>
              <a:rPr lang="ru-RU" dirty="0"/>
              <a:t> з </a:t>
            </a:r>
            <a:r>
              <a:rPr lang="ru-RU" dirty="0" err="1"/>
              <a:t>Бюджетним</a:t>
            </a:r>
            <a:r>
              <a:rPr lang="ru-RU" dirty="0"/>
              <a:t> кодексом </a:t>
            </a:r>
            <a:r>
              <a:rPr lang="ru-RU" dirty="0" err="1"/>
              <a:t>України</a:t>
            </a:r>
            <a:r>
              <a:rPr lang="ru-RU" dirty="0"/>
              <a:t>».</a:t>
            </a:r>
            <a:endParaRPr dirty="0"/>
          </a:p>
          <a:p>
            <a:pPr marL="228600" lvl="0" indent="-228600" algn="l" rtl="0">
              <a:lnSpc>
                <a:spcPct val="90000"/>
              </a:lnSpc>
              <a:spcBef>
                <a:spcPts val="1000"/>
              </a:spcBef>
              <a:spcAft>
                <a:spcPts val="0"/>
              </a:spcAft>
              <a:buClr>
                <a:schemeClr val="dk1"/>
              </a:buClr>
              <a:buSzPct val="100000"/>
              <a:buChar char="•"/>
            </a:pPr>
            <a:r>
              <a:rPr lang="ru-RU" dirty="0"/>
              <a:t>Таким чином, </a:t>
            </a:r>
            <a:r>
              <a:rPr lang="ru-RU" dirty="0" err="1"/>
              <a:t>якщо</a:t>
            </a:r>
            <a:r>
              <a:rPr lang="ru-RU" dirty="0"/>
              <a:t> рада </a:t>
            </a:r>
            <a:r>
              <a:rPr lang="ru-RU" dirty="0" err="1"/>
              <a:t>отримує</a:t>
            </a:r>
            <a:r>
              <a:rPr lang="ru-RU" dirty="0"/>
              <a:t> </a:t>
            </a:r>
            <a:r>
              <a:rPr lang="ru-RU" dirty="0" err="1"/>
              <a:t>гуманітарну</a:t>
            </a:r>
            <a:r>
              <a:rPr lang="ru-RU" dirty="0"/>
              <a:t> </a:t>
            </a:r>
            <a:r>
              <a:rPr lang="ru-RU" dirty="0" err="1"/>
              <a:t>допомогу</a:t>
            </a:r>
            <a:r>
              <a:rPr lang="ru-RU" dirty="0"/>
              <a:t>, яку </a:t>
            </a:r>
            <a:r>
              <a:rPr lang="ru-RU" dirty="0" err="1"/>
              <a:t>надалі</a:t>
            </a:r>
            <a:r>
              <a:rPr lang="ru-RU" dirty="0"/>
              <a:t> </a:t>
            </a:r>
            <a:r>
              <a:rPr lang="ru-RU" dirty="0" err="1"/>
              <a:t>планується</a:t>
            </a:r>
            <a:r>
              <a:rPr lang="ru-RU" dirty="0"/>
              <a:t> </a:t>
            </a:r>
            <a:r>
              <a:rPr lang="ru-RU" dirty="0" err="1"/>
              <a:t>передавати</a:t>
            </a:r>
            <a:r>
              <a:rPr lang="ru-RU" dirty="0"/>
              <a:t> </a:t>
            </a:r>
            <a:r>
              <a:rPr lang="ru-RU" dirty="0" err="1"/>
              <a:t>іншим</a:t>
            </a:r>
            <a:r>
              <a:rPr lang="ru-RU" dirty="0"/>
              <a:t> </a:t>
            </a:r>
            <a:r>
              <a:rPr lang="ru-RU" dirty="0" err="1"/>
              <a:t>установам</a:t>
            </a:r>
            <a:r>
              <a:rPr lang="ru-RU" dirty="0"/>
              <a:t> та/</a:t>
            </a:r>
            <a:r>
              <a:rPr lang="ru-RU" dirty="0" err="1"/>
              <a:t>або</a:t>
            </a:r>
            <a:r>
              <a:rPr lang="ru-RU" dirty="0"/>
              <a:t> </a:t>
            </a:r>
            <a:r>
              <a:rPr lang="ru-RU" dirty="0" err="1"/>
              <a:t>фізичним</a:t>
            </a:r>
            <a:r>
              <a:rPr lang="ru-RU" dirty="0"/>
              <a:t> особам, то вона </a:t>
            </a:r>
            <a:r>
              <a:rPr lang="ru-RU" dirty="0" err="1"/>
              <a:t>зараховується</a:t>
            </a:r>
            <a:r>
              <a:rPr lang="ru-RU" dirty="0"/>
              <a:t> до складу </a:t>
            </a:r>
            <a:r>
              <a:rPr lang="ru-RU" dirty="0" err="1"/>
              <a:t>другої</a:t>
            </a:r>
            <a:r>
              <a:rPr lang="ru-RU" dirty="0"/>
              <a:t> </a:t>
            </a:r>
            <a:r>
              <a:rPr lang="ru-RU" dirty="0" err="1"/>
              <a:t>підгрупи</a:t>
            </a:r>
            <a:r>
              <a:rPr lang="ru-RU" dirty="0"/>
              <a:t> </a:t>
            </a:r>
            <a:r>
              <a:rPr lang="ru-RU" dirty="0" err="1"/>
              <a:t>другої</a:t>
            </a:r>
            <a:r>
              <a:rPr lang="ru-RU" dirty="0"/>
              <a:t> </a:t>
            </a:r>
            <a:r>
              <a:rPr lang="ru-RU" dirty="0" err="1"/>
              <a:t>групи</a:t>
            </a:r>
            <a:r>
              <a:rPr lang="ru-RU" dirty="0"/>
              <a:t> </a:t>
            </a:r>
            <a:r>
              <a:rPr lang="ru-RU" dirty="0" err="1"/>
              <a:t>власних</a:t>
            </a:r>
            <a:r>
              <a:rPr lang="ru-RU" dirty="0"/>
              <a:t> </a:t>
            </a:r>
            <a:r>
              <a:rPr lang="ru-RU" dirty="0" err="1"/>
              <a:t>надходжень</a:t>
            </a:r>
            <a:r>
              <a:rPr lang="ru-RU" dirty="0"/>
              <a:t>. При </a:t>
            </a:r>
            <a:r>
              <a:rPr lang="ru-RU" dirty="0" err="1"/>
              <a:t>цьому</a:t>
            </a:r>
            <a:r>
              <a:rPr lang="ru-RU" dirty="0"/>
              <a:t> </a:t>
            </a:r>
            <a:r>
              <a:rPr lang="ru-RU" dirty="0" err="1"/>
              <a:t>застосовується</a:t>
            </a:r>
            <a:r>
              <a:rPr lang="ru-RU" dirty="0"/>
              <a:t> код </a:t>
            </a:r>
            <a:r>
              <a:rPr lang="ru-RU" dirty="0" err="1"/>
              <a:t>доходів</a:t>
            </a:r>
            <a:r>
              <a:rPr lang="ru-RU" dirty="0"/>
              <a:t> 25020200 «</a:t>
            </a:r>
            <a:r>
              <a:rPr lang="ru-RU" dirty="0" err="1"/>
              <a:t>Надходження</a:t>
            </a:r>
            <a:r>
              <a:rPr lang="ru-RU" dirty="0"/>
              <a:t>, </a:t>
            </a:r>
            <a:r>
              <a:rPr lang="ru-RU" dirty="0" err="1"/>
              <a:t>що</a:t>
            </a:r>
            <a:r>
              <a:rPr lang="ru-RU" dirty="0"/>
              <a:t> </a:t>
            </a:r>
            <a:r>
              <a:rPr lang="ru-RU" dirty="0" err="1"/>
              <a:t>отримують</a:t>
            </a:r>
            <a:r>
              <a:rPr lang="ru-RU" dirty="0"/>
              <a:t> </a:t>
            </a:r>
            <a:r>
              <a:rPr lang="ru-RU" dirty="0" err="1"/>
              <a:t>бюджетні</a:t>
            </a:r>
            <a:r>
              <a:rPr lang="ru-RU" dirty="0"/>
              <a:t> установи від </a:t>
            </a:r>
            <a:r>
              <a:rPr lang="ru-RU" dirty="0" err="1"/>
              <a:t>підприємств</a:t>
            </a:r>
            <a:r>
              <a:rPr lang="ru-RU" dirty="0"/>
              <a:t>, </a:t>
            </a:r>
            <a:r>
              <a:rPr lang="ru-RU" dirty="0" err="1"/>
              <a:t>організацій</a:t>
            </a:r>
            <a:r>
              <a:rPr lang="ru-RU" dirty="0"/>
              <a:t>, </a:t>
            </a:r>
            <a:r>
              <a:rPr lang="ru-RU" dirty="0" err="1"/>
              <a:t>фізичних</a:t>
            </a:r>
            <a:r>
              <a:rPr lang="ru-RU" dirty="0"/>
              <a:t> </a:t>
            </a:r>
            <a:r>
              <a:rPr lang="ru-RU" dirty="0" err="1"/>
              <a:t>осіб</a:t>
            </a:r>
            <a:r>
              <a:rPr lang="ru-RU" dirty="0"/>
              <a:t> та від </a:t>
            </a:r>
            <a:r>
              <a:rPr lang="ru-RU" dirty="0" err="1"/>
              <a:t>інших</a:t>
            </a:r>
            <a:r>
              <a:rPr lang="ru-RU" dirty="0"/>
              <a:t> </a:t>
            </a:r>
            <a:r>
              <a:rPr lang="ru-RU" dirty="0" err="1"/>
              <a:t>бюджетних</a:t>
            </a:r>
            <a:r>
              <a:rPr lang="ru-RU" dirty="0"/>
              <a:t> </a:t>
            </a:r>
            <a:r>
              <a:rPr lang="ru-RU" dirty="0" err="1"/>
              <a:t>установ</a:t>
            </a:r>
            <a:r>
              <a:rPr lang="ru-RU" dirty="0"/>
              <a:t> для </a:t>
            </a:r>
            <a:r>
              <a:rPr lang="ru-RU" dirty="0" err="1"/>
              <a:t>виконання</a:t>
            </a:r>
            <a:r>
              <a:rPr lang="ru-RU" dirty="0"/>
              <a:t> </a:t>
            </a:r>
            <a:r>
              <a:rPr lang="ru-RU" dirty="0" err="1"/>
              <a:t>цільових</a:t>
            </a:r>
            <a:r>
              <a:rPr lang="ru-RU" dirty="0"/>
              <a:t> </a:t>
            </a:r>
            <a:r>
              <a:rPr lang="ru-RU" dirty="0" err="1"/>
              <a:t>заходів</a:t>
            </a:r>
            <a:r>
              <a:rPr lang="ru-RU" dirty="0"/>
              <a:t>, у тому </a:t>
            </a:r>
            <a:r>
              <a:rPr lang="ru-RU" dirty="0" err="1"/>
              <a:t>числі</a:t>
            </a:r>
            <a:r>
              <a:rPr lang="ru-RU" dirty="0"/>
              <a:t> </a:t>
            </a:r>
            <a:r>
              <a:rPr lang="ru-RU" dirty="0" err="1"/>
              <a:t>заходів</a:t>
            </a:r>
            <a:r>
              <a:rPr lang="ru-RU" dirty="0"/>
              <a:t> з </a:t>
            </a:r>
            <a:r>
              <a:rPr lang="ru-RU" dirty="0" err="1"/>
              <a:t>відчуження</a:t>
            </a:r>
            <a:r>
              <a:rPr lang="ru-RU" dirty="0"/>
              <a:t> для </a:t>
            </a:r>
            <a:r>
              <a:rPr lang="ru-RU" dirty="0" err="1"/>
              <a:t>суспільних</a:t>
            </a:r>
            <a:r>
              <a:rPr lang="ru-RU" dirty="0"/>
              <a:t> потреб </a:t>
            </a:r>
            <a:r>
              <a:rPr lang="ru-RU" dirty="0" err="1"/>
              <a:t>земельних</a:t>
            </a:r>
            <a:r>
              <a:rPr lang="ru-RU" dirty="0"/>
              <a:t> </a:t>
            </a:r>
            <a:r>
              <a:rPr lang="ru-RU" dirty="0" err="1"/>
              <a:t>ділянок</a:t>
            </a:r>
            <a:r>
              <a:rPr lang="ru-RU" dirty="0"/>
              <a:t> та </a:t>
            </a:r>
            <a:r>
              <a:rPr lang="ru-RU" dirty="0" err="1"/>
              <a:t>розміщених</a:t>
            </a:r>
            <a:r>
              <a:rPr lang="ru-RU" dirty="0"/>
              <a:t> на них </a:t>
            </a:r>
            <a:r>
              <a:rPr lang="ru-RU" dirty="0" err="1"/>
              <a:t>інших</a:t>
            </a:r>
            <a:r>
              <a:rPr lang="ru-RU" dirty="0"/>
              <a:t> </a:t>
            </a:r>
            <a:r>
              <a:rPr lang="ru-RU" dirty="0" err="1"/>
              <a:t>об'єктів</a:t>
            </a:r>
            <a:r>
              <a:rPr lang="ru-RU" dirty="0"/>
              <a:t> </a:t>
            </a:r>
            <a:r>
              <a:rPr lang="ru-RU" dirty="0" err="1"/>
              <a:t>нерухомого</a:t>
            </a:r>
            <a:r>
              <a:rPr lang="ru-RU" dirty="0"/>
              <a:t> майна, </a:t>
            </a:r>
            <a:r>
              <a:rPr lang="ru-RU" dirty="0" err="1"/>
              <a:t>що</a:t>
            </a:r>
            <a:r>
              <a:rPr lang="ru-RU" dirty="0"/>
              <a:t> </a:t>
            </a:r>
            <a:r>
              <a:rPr lang="ru-RU" dirty="0" err="1"/>
              <a:t>перебувають</a:t>
            </a:r>
            <a:r>
              <a:rPr lang="ru-RU" dirty="0"/>
              <a:t> у </a:t>
            </a:r>
            <a:r>
              <a:rPr lang="ru-RU" dirty="0" err="1"/>
              <a:t>приватній</a:t>
            </a:r>
            <a:r>
              <a:rPr lang="ru-RU" dirty="0"/>
              <a:t> </a:t>
            </a:r>
            <a:r>
              <a:rPr lang="ru-RU" dirty="0" err="1"/>
              <a:t>власності</a:t>
            </a:r>
            <a:r>
              <a:rPr lang="ru-RU" dirty="0"/>
              <a:t> </a:t>
            </a:r>
            <a:r>
              <a:rPr lang="ru-RU" dirty="0" err="1"/>
              <a:t>фізичних</a:t>
            </a:r>
            <a:r>
              <a:rPr lang="ru-RU" dirty="0"/>
              <a:t> </a:t>
            </a:r>
            <a:r>
              <a:rPr lang="ru-RU" dirty="0" err="1"/>
              <a:t>або</a:t>
            </a:r>
            <a:r>
              <a:rPr lang="ru-RU" dirty="0"/>
              <a:t> </a:t>
            </a:r>
            <a:r>
              <a:rPr lang="ru-RU" dirty="0" err="1"/>
              <a:t>юридичних</a:t>
            </a:r>
            <a:r>
              <a:rPr lang="ru-RU" dirty="0"/>
              <a:t> </a:t>
            </a:r>
            <a:r>
              <a:rPr lang="ru-RU" dirty="0" err="1"/>
              <a:t>осіб</a:t>
            </a:r>
            <a:r>
              <a:rPr lang="ru-RU" dirty="0"/>
              <a:t>». </a:t>
            </a:r>
            <a:r>
              <a:rPr lang="ru-RU" dirty="0" err="1"/>
              <a:t>Згідно</a:t>
            </a:r>
            <a:r>
              <a:rPr lang="ru-RU" dirty="0"/>
              <a:t> </a:t>
            </a:r>
            <a:r>
              <a:rPr lang="ru-RU" dirty="0" err="1"/>
              <a:t>зі</a:t>
            </a:r>
            <a:r>
              <a:rPr lang="ru-RU" dirty="0"/>
              <a:t> ст. 13 БКУ </a:t>
            </a:r>
            <a:r>
              <a:rPr lang="ru-RU" dirty="0" err="1"/>
              <a:t>такі</a:t>
            </a:r>
            <a:r>
              <a:rPr lang="ru-RU" dirty="0"/>
              <a:t> </a:t>
            </a:r>
            <a:r>
              <a:rPr lang="ru-RU" dirty="0" err="1"/>
              <a:t>надходження</a:t>
            </a:r>
            <a:r>
              <a:rPr lang="ru-RU" dirty="0"/>
              <a:t> </a:t>
            </a:r>
            <a:r>
              <a:rPr lang="ru-RU" dirty="0" err="1"/>
              <a:t>можуть</a:t>
            </a:r>
            <a:r>
              <a:rPr lang="ru-RU" dirty="0"/>
              <a:t> </a:t>
            </a:r>
            <a:r>
              <a:rPr lang="ru-RU" dirty="0" err="1"/>
              <a:t>спрямовуватися</a:t>
            </a:r>
            <a:r>
              <a:rPr lang="ru-RU" dirty="0"/>
              <a:t> на </a:t>
            </a:r>
            <a:r>
              <a:rPr lang="ru-RU" dirty="0" err="1"/>
              <a:t>виконання</a:t>
            </a:r>
            <a:r>
              <a:rPr lang="ru-RU" dirty="0"/>
              <a:t> </a:t>
            </a:r>
            <a:r>
              <a:rPr lang="ru-RU" dirty="0" err="1"/>
              <a:t>відповідних</a:t>
            </a:r>
            <a:r>
              <a:rPr lang="ru-RU" dirty="0"/>
              <a:t> </a:t>
            </a:r>
            <a:r>
              <a:rPr lang="ru-RU" dirty="0" err="1"/>
              <a:t>цільових</a:t>
            </a:r>
            <a:r>
              <a:rPr lang="ru-RU" dirty="0"/>
              <a:t> </a:t>
            </a:r>
            <a:r>
              <a:rPr lang="ru-RU" dirty="0" err="1"/>
              <a:t>заходів</a:t>
            </a:r>
            <a:r>
              <a:rPr lang="ru-RU" dirty="0"/>
              <a:t>  (за </a:t>
            </a:r>
            <a:r>
              <a:rPr lang="ru-RU" dirty="0" err="1"/>
              <a:t>рахунок</a:t>
            </a:r>
            <a:r>
              <a:rPr lang="ru-RU" dirty="0"/>
              <a:t> </a:t>
            </a:r>
            <a:r>
              <a:rPr lang="ru-RU" dirty="0" err="1"/>
              <a:t>надходжень</a:t>
            </a:r>
            <a:r>
              <a:rPr lang="ru-RU" dirty="0"/>
              <a:t> </a:t>
            </a:r>
            <a:r>
              <a:rPr lang="ru-RU" dirty="0" err="1"/>
              <a:t>підгрупи</a:t>
            </a:r>
            <a:r>
              <a:rPr lang="ru-RU" dirty="0"/>
              <a:t> 2 </a:t>
            </a:r>
            <a:r>
              <a:rPr lang="ru-RU" dirty="0" err="1"/>
              <a:t>другої</a:t>
            </a:r>
            <a:r>
              <a:rPr lang="ru-RU" dirty="0"/>
              <a:t> </a:t>
            </a:r>
            <a:r>
              <a:rPr lang="ru-RU" dirty="0" err="1"/>
              <a:t>групи</a:t>
            </a:r>
            <a:r>
              <a:rPr lang="ru-RU" dirty="0"/>
              <a:t>).</a:t>
            </a:r>
            <a:endParaRPr dirty="0"/>
          </a:p>
          <a:p>
            <a:pPr marL="228600" lvl="0" indent="-77470" algn="l" rtl="0">
              <a:lnSpc>
                <a:spcPct val="90000"/>
              </a:lnSpc>
              <a:spcBef>
                <a:spcPts val="1000"/>
              </a:spcBef>
              <a:spcAft>
                <a:spcPts val="0"/>
              </a:spcAft>
              <a:buClr>
                <a:schemeClr val="dk1"/>
              </a:buClr>
              <a:buSzPct val="100000"/>
              <a:buNone/>
            </a:pPr>
            <a:endParaRPr dirty="0"/>
          </a:p>
        </p:txBody>
      </p:sp>
    </p:spTree>
  </p:cSld>
  <p:clrMapOvr>
    <a:masterClrMapping/>
  </p:clrMapOvr>
</p:sld>
</file>

<file path=ppt/theme/theme1.xml><?xml version="1.0" encoding="utf-8"?>
<a:theme xmlns:a="http://schemas.openxmlformats.org/drawingml/2006/main" name="1_Тема Office">
  <a:themeElements>
    <a:clrScheme name="Офіс">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42245</Words>
  <Application>WPS Presentation</Application>
  <PresentationFormat>Широкий екран</PresentationFormat>
  <Paragraphs>278</Paragraphs>
  <Slides>54</Slides>
  <Notes>41</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54</vt:i4>
      </vt:variant>
    </vt:vector>
  </HeadingPairs>
  <TitlesOfParts>
    <vt:vector size="71" baseType="lpstr">
      <vt:lpstr>Arial</vt:lpstr>
      <vt:lpstr>SimSun</vt:lpstr>
      <vt:lpstr>Wingdings</vt:lpstr>
      <vt:lpstr>Arial</vt:lpstr>
      <vt:lpstr>Calibri</vt:lpstr>
      <vt:lpstr>Times New Roman</vt:lpstr>
      <vt:lpstr>Microsoft YaHei</vt:lpstr>
      <vt:lpstr>Arial Unicode MS</vt:lpstr>
      <vt:lpstr>Roboto</vt:lpstr>
      <vt:lpstr>Wide Latin</vt:lpstr>
      <vt:lpstr>Times New Roman</vt:lpstr>
      <vt:lpstr>Calibri</vt:lpstr>
      <vt:lpstr>RobotoLight</vt:lpstr>
      <vt:lpstr>Segoe Print</vt:lpstr>
      <vt:lpstr>ProbaPro-Regular</vt:lpstr>
      <vt:lpstr>1_Тема Office</vt:lpstr>
      <vt:lpstr>Тема Office</vt:lpstr>
      <vt:lpstr> </vt:lpstr>
      <vt:lpstr>Гуманітарна допомога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Наприклад передано автомобіль як гуманітарну допомогу.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Благодійна допомога у вигляді грошових коштів</vt:lpstr>
      <vt:lpstr>Чи потрібно міській раді подавати звіт про розподіл гуманітарної допомоги до військової адміністрації, якщо гуманітарна допомога була ввезена фізичною особою ( є декларація з кордону)</vt:lpstr>
      <vt:lpstr>Іншими учасниками гуманітарної допомоги є: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Який код програмної класифікації необхідно застосовувати для відображення гуманітарної допомоги одержувачем - ОМС (головний розпорядник бюджетних коштів) у випадку коли ця допомога передається набувачу - розпоряднику коштів нижчого рівня та у випадку передачі - військовій частині?</vt:lpstr>
      <vt:lpstr>PowerPoint 演示文稿</vt:lpstr>
      <vt:lpstr>PowerPoint 演示文稿</vt:lpstr>
      <vt:lpstr>PowerPoint 演示文稿</vt:lpstr>
      <vt:lpstr>PowerPoint 演示文稿</vt:lpstr>
      <vt:lpstr>PowerPoint 演示文稿</vt:lpstr>
      <vt:lpstr>PowerPoint 演示文稿</vt:lpstr>
      <vt:lpstr>Як проводити видатки (за рахунок місцевого бюджету) на придбання паливо-мастильних матеріалів для доставлення гуманітарної допомоги та за яким КПКВК? Чи є обов'язковим прийняття місцевої програми для фінансування вищезазначеного заходу?</vt:lpstr>
      <vt:lpstr>PowerPoint 演示文稿</vt:lpstr>
      <vt:lpstr>PowerPoint 演示文稿</vt:lpstr>
      <vt:lpstr>PowerPoint 演示文稿</vt:lpstr>
      <vt:lpstr>PowerPoint 演示文稿</vt:lpstr>
      <vt:lpstr>Чи належить наша громада до місцевості якій надається гуманітарна допомога? Які крітерії розподілу цієї допомоги, хто з робітників ради проводить облік, розподіл і документальне оформлення? </vt:lpstr>
      <vt:lpstr> наша громада належить до місцевості якій надається гуманітарна допомога,  які крітерії розподілу цієї допомоги, хто з робітників ради проводить облік, розподіл і документальне оформлення? </vt:lpstr>
      <vt:lpstr>PowerPoint 演示文稿</vt:lpstr>
      <vt:lpstr>алгоритм</vt:lpstr>
      <vt:lpstr>PowerPoint 演示文稿</vt:lpstr>
      <vt:lpstr>Чи потрібно набувачу гуманітарної допомоги заповнювати додаток ГД до Звіту про використання доходів (прибутків) неприбуткової організації якщо за цільовим призначенням гуманітарна допомога залишається у набувача?</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cmkmua</dc:creator>
  <cp:lastModifiedBy>Анна</cp:lastModifiedBy>
  <cp:revision>13</cp:revision>
  <dcterms:created xsi:type="dcterms:W3CDTF">2022-09-14T14:16:12Z</dcterms:created>
  <dcterms:modified xsi:type="dcterms:W3CDTF">2022-09-14T14:16:28Z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16CED01B14D24FA4834D33A5EE329E84</vt:lpwstr>
  </property>
  <property fmtid="{D5CDD505-2E9C-101B-9397-08002B2CF9AE}" pid="3" name="KSOProductBuildVer">
    <vt:lpwstr>1033-11.2.0.11254</vt:lpwstr>
  </property>
</Properties>
</file>